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02" r:id="rId5"/>
    <p:sldId id="280" r:id="rId6"/>
    <p:sldId id="287" r:id="rId7"/>
    <p:sldId id="288" r:id="rId8"/>
    <p:sldId id="291" r:id="rId9"/>
    <p:sldId id="293" r:id="rId10"/>
    <p:sldId id="294" r:id="rId11"/>
    <p:sldId id="295" r:id="rId12"/>
    <p:sldId id="296" r:id="rId13"/>
    <p:sldId id="297" r:id="rId14"/>
    <p:sldId id="301" r:id="rId15"/>
    <p:sldId id="289" r:id="rId16"/>
    <p:sldId id="298" r:id="rId17"/>
    <p:sldId id="299" r:id="rId18"/>
    <p:sldId id="300" r:id="rId19"/>
    <p:sldId id="290" r:id="rId20"/>
  </p:sldIdLst>
  <p:sldSz cx="12192000" cy="6858000"/>
  <p:notesSz cx="6858000" cy="9144000"/>
  <p:embeddedFontLst>
    <p:embeddedFont>
      <p:font typeface="Filson Pro Regular" panose="02000000000000000000" charset="0"/>
      <p:regular r:id="rId22"/>
      <p:bold r:id="rId23"/>
      <p:italic r:id="rId24"/>
    </p:embeddedFont>
    <p:embeddedFont>
      <p:font typeface="Open Sans" panose="020B0604020202020204" charset="0"/>
      <p:regular r:id="rId25"/>
      <p:bold r:id="rId26"/>
      <p:italic r:id="rId27"/>
    </p:embeddedFont>
    <p:embeddedFont>
      <p:font typeface="Open Sans Light"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46" userDrawn="1">
          <p15:clr>
            <a:srgbClr val="A4A3A4"/>
          </p15:clr>
        </p15:guide>
        <p15:guide id="4"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Peters" initials="BP" lastIdx="1" clrIdx="0">
    <p:extLst>
      <p:ext uri="{19B8F6BF-5375-455C-9EA6-DF929625EA0E}">
        <p15:presenceInfo xmlns:p15="http://schemas.microsoft.com/office/powerpoint/2012/main" userId="4aeb4a8cf7e1fa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44D"/>
    <a:srgbClr val="387B9A"/>
    <a:srgbClr val="C8E5E6"/>
    <a:srgbClr val="7DC2C1"/>
    <a:srgbClr val="7CC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3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ilson Pro Regular" panose="02000000000000000000" pitchFamily="50" charset="0"/>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ilson Pro Regular" panose="02000000000000000000" pitchFamily="50" charset="0"/>
              </a:defRPr>
            </a:lvl1pPr>
          </a:lstStyle>
          <a:p>
            <a:fld id="{109A4580-C4F2-40B3-8E2F-940342B14F3E}" type="datetimeFigureOut">
              <a:rPr lang="nl-NL" smtClean="0"/>
              <a:pPr/>
              <a:t>19-11-2020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ilson Pro Regular" panose="02000000000000000000" pitchFamily="50" charset="0"/>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ilson Pro Regular" panose="02000000000000000000" pitchFamily="50" charset="0"/>
              </a:defRPr>
            </a:lvl1pPr>
          </a:lstStyle>
          <a:p>
            <a:fld id="{6B1721AB-B728-4E1C-B31C-C57983743F2E}" type="slidenum">
              <a:rPr lang="nl-NL" smtClean="0"/>
              <a:pPr/>
              <a:t>‹nr.›</a:t>
            </a:fld>
            <a:endParaRPr lang="nl-NL"/>
          </a:p>
        </p:txBody>
      </p:sp>
    </p:spTree>
    <p:extLst>
      <p:ext uri="{BB962C8B-B14F-4D97-AF65-F5344CB8AC3E}">
        <p14:creationId xmlns:p14="http://schemas.microsoft.com/office/powerpoint/2010/main" val="279485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lson Pro Regular" panose="02000000000000000000" pitchFamily="50" charset="0"/>
        <a:ea typeface="+mn-ea"/>
        <a:cs typeface="+mn-cs"/>
      </a:defRPr>
    </a:lvl1pPr>
    <a:lvl2pPr marL="457200" algn="l" defTabSz="914400" rtl="0" eaLnBrk="1" latinLnBrk="0" hangingPunct="1">
      <a:defRPr sz="1200" kern="1200">
        <a:solidFill>
          <a:schemeClr val="tx1"/>
        </a:solidFill>
        <a:latin typeface="Filson Pro Regular" panose="02000000000000000000" pitchFamily="50" charset="0"/>
        <a:ea typeface="+mn-ea"/>
        <a:cs typeface="+mn-cs"/>
      </a:defRPr>
    </a:lvl2pPr>
    <a:lvl3pPr marL="914400" algn="l" defTabSz="914400" rtl="0" eaLnBrk="1" latinLnBrk="0" hangingPunct="1">
      <a:defRPr sz="1200" kern="1200">
        <a:solidFill>
          <a:schemeClr val="tx1"/>
        </a:solidFill>
        <a:latin typeface="Filson Pro Regular" panose="02000000000000000000" pitchFamily="50" charset="0"/>
        <a:ea typeface="+mn-ea"/>
        <a:cs typeface="+mn-cs"/>
      </a:defRPr>
    </a:lvl3pPr>
    <a:lvl4pPr marL="1371600" algn="l" defTabSz="914400" rtl="0" eaLnBrk="1" latinLnBrk="0" hangingPunct="1">
      <a:defRPr sz="1200" kern="1200">
        <a:solidFill>
          <a:schemeClr val="tx1"/>
        </a:solidFill>
        <a:latin typeface="Filson Pro Regular" panose="02000000000000000000" pitchFamily="50" charset="0"/>
        <a:ea typeface="+mn-ea"/>
        <a:cs typeface="+mn-cs"/>
      </a:defRPr>
    </a:lvl4pPr>
    <a:lvl5pPr marL="1828800" algn="l" defTabSz="914400" rtl="0" eaLnBrk="1" latinLnBrk="0" hangingPunct="1">
      <a:defRPr sz="1200" kern="1200">
        <a:solidFill>
          <a:schemeClr val="tx1"/>
        </a:solidFill>
        <a:latin typeface="Filson Pro Regular" panose="020000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701190" y="5170863"/>
            <a:ext cx="10789620" cy="742576"/>
          </a:xfrm>
        </p:spPr>
        <p:txBody>
          <a:bodyPr wrap="none">
            <a:noAutofit/>
          </a:bodyPr>
          <a:lstStyle>
            <a:lvl1pPr marL="0" indent="0" algn="ctr">
              <a:spcBef>
                <a:spcPts val="0"/>
              </a:spcBef>
              <a:buNone/>
              <a:defRPr sz="2400" baseline="0">
                <a:solidFill>
                  <a:schemeClr val="accent1"/>
                </a:solidFill>
                <a:latin typeface="+mn-lt"/>
                <a:ea typeface="Open Sans Light" panose="020B0604020202020204" charset="0"/>
                <a:cs typeface="Open Sans Ligh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695325" y="4249872"/>
            <a:ext cx="10795485" cy="784754"/>
          </a:xfrm>
        </p:spPr>
        <p:txBody>
          <a:bodyPr wrap="none">
            <a:noAutofit/>
          </a:bodyPr>
          <a:lstStyle>
            <a:lvl1pPr algn="ctr">
              <a:defRPr sz="2800" b="1">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7C57D424-6796-45A6-8C5A-5867D6D4EAE4}" type="datetime1">
              <a:rPr lang="en-US" smtClean="0"/>
              <a:t>11/19/2020</a:t>
            </a:fld>
            <a:endParaRPr lang="en-US"/>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59976" y="6463459"/>
            <a:ext cx="3550026" cy="348315"/>
          </a:xfrm>
          <a:prstGeom prst="rect">
            <a:avLst/>
          </a:prstGeom>
        </p:spPr>
        <p:txBody>
          <a:bodyPr vert="horz" lIns="0" tIns="0" rIns="0" bIns="0" anchor="ctr" anchorCtr="0"/>
          <a:lstStyle>
            <a:lvl1pPr>
              <a:defRPr sz="800">
                <a:latin typeface="+mn-lt"/>
                <a:ea typeface="Open Sans Light" panose="020B0604020202020204" charset="0"/>
                <a:cs typeface="Open Sans Light" panose="020B0604020202020204" charset="0"/>
              </a:defRPr>
            </a:lvl1pPr>
          </a:lstStyle>
          <a:p>
            <a:endParaRPr lang="en-US"/>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a:p>
        </p:txBody>
      </p:sp>
      <p:pic>
        <p:nvPicPr>
          <p:cNvPr id="12" name="Picture 3">
            <a:extLst>
              <a:ext uri="{FF2B5EF4-FFF2-40B4-BE49-F238E27FC236}">
                <a16:creationId xmlns:a16="http://schemas.microsoft.com/office/drawing/2014/main" id="{B2E1DA50-6A7E-4808-BF9E-5657801BBB3A}"/>
              </a:ext>
            </a:extLst>
          </p:cNvPr>
          <p:cNvPicPr>
            <a:picLocks noChangeAspect="1"/>
          </p:cNvPicPr>
          <p:nvPr userDrawn="1"/>
        </p:nvPicPr>
        <p:blipFill>
          <a:blip r:embed="rId2"/>
          <a:stretch>
            <a:fillRect/>
          </a:stretch>
        </p:blipFill>
        <p:spPr>
          <a:xfrm>
            <a:off x="4215765" y="778404"/>
            <a:ext cx="3737610" cy="1432498"/>
          </a:xfrm>
          <a:prstGeom prst="rect">
            <a:avLst/>
          </a:prstGeom>
        </p:spPr>
      </p:pic>
      <p:cxnSp>
        <p:nvCxnSpPr>
          <p:cNvPr id="16" name="Straight Connector 1">
            <a:extLst>
              <a:ext uri="{FF2B5EF4-FFF2-40B4-BE49-F238E27FC236}">
                <a16:creationId xmlns:a16="http://schemas.microsoft.com/office/drawing/2014/main" id="{28702B54-6811-4A0D-AC94-3B76426B71A6}"/>
              </a:ext>
            </a:extLst>
          </p:cNvPr>
          <p:cNvCxnSpPr/>
          <p:nvPr userDrawn="1"/>
        </p:nvCxnSpPr>
        <p:spPr>
          <a:xfrm>
            <a:off x="2981325" y="3513131"/>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7" name="Picture 4">
            <a:extLst>
              <a:ext uri="{FF2B5EF4-FFF2-40B4-BE49-F238E27FC236}">
                <a16:creationId xmlns:a16="http://schemas.microsoft.com/office/drawing/2014/main" id="{3CBFFA96-A5B3-44D7-84F6-7A57B0E1CA4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80815" y="2902823"/>
            <a:ext cx="1150303" cy="1150303"/>
          </a:xfrm>
          <a:prstGeom prst="rect">
            <a:avLst/>
          </a:prstGeom>
        </p:spPr>
      </p:pic>
      <p:pic>
        <p:nvPicPr>
          <p:cNvPr id="18" name="Picture 5">
            <a:extLst>
              <a:ext uri="{FF2B5EF4-FFF2-40B4-BE49-F238E27FC236}">
                <a16:creationId xmlns:a16="http://schemas.microsoft.com/office/drawing/2014/main" id="{3A27A716-9CB4-4D36-934E-B9CCB5DD1CF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559675" y="2902823"/>
            <a:ext cx="1150303" cy="1150303"/>
          </a:xfrm>
          <a:prstGeom prst="rect">
            <a:avLst/>
          </a:prstGeom>
        </p:spPr>
      </p:pic>
    </p:spTree>
    <p:extLst>
      <p:ext uri="{BB962C8B-B14F-4D97-AF65-F5344CB8AC3E}">
        <p14:creationId xmlns:p14="http://schemas.microsoft.com/office/powerpoint/2010/main" val="262151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3A5E3D4D-1FC0-47DE-9BF2-A60778D9D3B5}"/>
              </a:ext>
            </a:extLst>
          </p:cNvPr>
          <p:cNvGrpSpPr/>
          <p:nvPr userDrawn="1"/>
        </p:nvGrpSpPr>
        <p:grpSpPr>
          <a:xfrm>
            <a:off x="-9530" y="0"/>
            <a:ext cx="12217401" cy="3206061"/>
            <a:chOff x="-9530" y="0"/>
            <a:chExt cx="12217401" cy="3206061"/>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628672" y="-4638202"/>
              <a:ext cx="2940997"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elijkbenige driehoek 11">
              <a:extLst>
                <a:ext uri="{FF2B5EF4-FFF2-40B4-BE49-F238E27FC236}">
                  <a16:creationId xmlns:a16="http://schemas.microsoft.com/office/drawing/2014/main" id="{305BE3AA-F809-48FE-A909-2D18E0475018}"/>
                </a:ext>
              </a:extLst>
            </p:cNvPr>
            <p:cNvSpPr/>
            <p:nvPr userDrawn="1"/>
          </p:nvSpPr>
          <p:spPr>
            <a:xfrm rot="10800000">
              <a:off x="5835675" y="2940995"/>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2064285" y="1341439"/>
            <a:ext cx="8066748" cy="298634"/>
          </a:xfrm>
        </p:spPr>
        <p:txBody>
          <a:bodyPr wrap="none" anchor="b" anchorCtr="0">
            <a:noAutofit/>
          </a:bodyPr>
          <a:lstStyle>
            <a:lvl1pPr marL="0" indent="0" algn="ctr">
              <a:buNone/>
              <a:defRPr sz="2400">
                <a:latin typeface="+mj-lt"/>
              </a:defRPr>
            </a:lvl1pPr>
          </a:lstStyle>
          <a:p>
            <a:pPr lvl="0"/>
            <a:r>
              <a:rPr lang="nl-NL"/>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2063750" y="3429000"/>
            <a:ext cx="8067816" cy="2498664"/>
          </a:xfrm>
        </p:spPr>
        <p:txBody>
          <a:bodyPr numCol="2">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4224669" y="1851876"/>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9" name="Tijdelijke aanduiding voor tekst 17">
            <a:extLst>
              <a:ext uri="{FF2B5EF4-FFF2-40B4-BE49-F238E27FC236}">
                <a16:creationId xmlns:a16="http://schemas.microsoft.com/office/drawing/2014/main" id="{7000D948-B25E-4993-961A-4AB49071E789}"/>
              </a:ext>
            </a:extLst>
          </p:cNvPr>
          <p:cNvSpPr>
            <a:spLocks noGrp="1"/>
          </p:cNvSpPr>
          <p:nvPr>
            <p:ph type="body" sz="quarter" idx="16" hasCustomPrompt="1"/>
          </p:nvPr>
        </p:nvSpPr>
        <p:spPr>
          <a:xfrm>
            <a:off x="2064285" y="1997866"/>
            <a:ext cx="8066748" cy="298634"/>
          </a:xfrm>
        </p:spPr>
        <p:txBody>
          <a:bodyPr wrap="none" anchor="b" anchorCtr="0">
            <a:noAutofit/>
          </a:bodyPr>
          <a:lstStyle>
            <a:lvl1pPr marL="0" indent="0" algn="ctr">
              <a:buNone/>
              <a:defRPr sz="2400">
                <a:solidFill>
                  <a:schemeClr val="accent1"/>
                </a:solidFill>
                <a:latin typeface="+mj-lt"/>
              </a:defRPr>
            </a:lvl1pPr>
          </a:lstStyle>
          <a:p>
            <a:pPr lvl="0"/>
            <a:r>
              <a:rPr lang="nl-NL"/>
              <a:t>Titel</a:t>
            </a:r>
          </a:p>
        </p:txBody>
      </p:sp>
      <p:sp>
        <p:nvSpPr>
          <p:cNvPr id="20" name="Tijdelijke aanduiding voor tekst 17">
            <a:extLst>
              <a:ext uri="{FF2B5EF4-FFF2-40B4-BE49-F238E27FC236}">
                <a16:creationId xmlns:a16="http://schemas.microsoft.com/office/drawing/2014/main" id="{61C228BB-DBDB-4F7D-B146-8F72D191B210}"/>
              </a:ext>
            </a:extLst>
          </p:cNvPr>
          <p:cNvSpPr>
            <a:spLocks noGrp="1"/>
          </p:cNvSpPr>
          <p:nvPr>
            <p:ph type="body" sz="quarter" idx="17" hasCustomPrompt="1"/>
          </p:nvPr>
        </p:nvSpPr>
        <p:spPr>
          <a:xfrm>
            <a:off x="2064285" y="2416760"/>
            <a:ext cx="8066748" cy="298634"/>
          </a:xfrm>
        </p:spPr>
        <p:txBody>
          <a:bodyPr wrap="none" anchor="b" anchorCtr="0">
            <a:noAutofit/>
          </a:bodyPr>
          <a:lstStyle>
            <a:lvl1pPr marL="0" indent="0" algn="ctr">
              <a:buNone/>
              <a:defRPr sz="2000">
                <a:solidFill>
                  <a:schemeClr val="accent1"/>
                </a:solidFill>
                <a:latin typeface="+mn-lt"/>
              </a:defRPr>
            </a:lvl1pPr>
          </a:lstStyle>
          <a:p>
            <a:pPr lvl="0"/>
            <a:r>
              <a:rPr lang="nl-NL"/>
              <a:t>Titel</a:t>
            </a:r>
          </a:p>
        </p:txBody>
      </p:sp>
    </p:spTree>
    <p:extLst>
      <p:ext uri="{BB962C8B-B14F-4D97-AF65-F5344CB8AC3E}">
        <p14:creationId xmlns:p14="http://schemas.microsoft.com/office/powerpoint/2010/main" val="4123904289"/>
      </p:ext>
    </p:extLst>
  </p:cSld>
  <p:clrMapOvr>
    <a:masterClrMapping/>
  </p:clrMapOvr>
  <p:extLst>
    <p:ext uri="{DCECCB84-F9BA-43D5-87BE-67443E8EF086}">
      <p15:sldGuideLst xmlns:p15="http://schemas.microsoft.com/office/powerpoint/2012/main">
        <p15:guide id="1" pos="1300" userDrawn="1">
          <p15:clr>
            <a:srgbClr val="FBAE40"/>
          </p15:clr>
        </p15:guide>
        <p15:guide id="2" pos="63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48B-B8E8-524E-9E0C-3757583261EE}"/>
              </a:ext>
            </a:extLst>
          </p:cNvPr>
          <p:cNvSpPr>
            <a:spLocks noGrp="1"/>
          </p:cNvSpPr>
          <p:nvPr>
            <p:ph type="title"/>
          </p:nvPr>
        </p:nvSpPr>
        <p:spPr>
          <a:noFill/>
        </p:spPr>
        <p:txBody>
          <a:bodyPr vert="horz" lIns="0" tIns="28800" rIns="0" bIns="0" rtlCol="0" anchor="ctr">
            <a:noAutofit/>
          </a:bodyPr>
          <a:lstStyle>
            <a:lvl1pPr>
              <a:defRPr lang="en-US"/>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8BA5E406-6B2B-EA4A-B7D1-AB0516944DB1}"/>
              </a:ext>
            </a:extLst>
          </p:cNvPr>
          <p:cNvSpPr>
            <a:spLocks noGrp="1"/>
          </p:cNvSpPr>
          <p:nvPr>
            <p:ph sz="half" idx="1"/>
          </p:nvPr>
        </p:nvSpPr>
        <p:spPr>
          <a:xfrm>
            <a:off x="695325" y="1341438"/>
            <a:ext cx="5040313" cy="45720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FC911D5D-A150-D243-AD91-DEE83B2F3A97}"/>
              </a:ext>
            </a:extLst>
          </p:cNvPr>
          <p:cNvSpPr>
            <a:spLocks noGrp="1"/>
          </p:cNvSpPr>
          <p:nvPr>
            <p:ph sz="half" idx="2"/>
          </p:nvPr>
        </p:nvSpPr>
        <p:spPr>
          <a:xfrm>
            <a:off x="6456363" y="1341439"/>
            <a:ext cx="5040311"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a:extLst>
              <a:ext uri="{FF2B5EF4-FFF2-40B4-BE49-F238E27FC236}">
                <a16:creationId xmlns:a16="http://schemas.microsoft.com/office/drawing/2014/main" id="{35587B2A-C166-F446-A7FF-9F1678EEA0FB}"/>
              </a:ext>
            </a:extLst>
          </p:cNvPr>
          <p:cNvSpPr>
            <a:spLocks noGrp="1"/>
          </p:cNvSpPr>
          <p:nvPr>
            <p:ph type="dt" sz="half" idx="10"/>
          </p:nvPr>
        </p:nvSpPr>
        <p:spPr/>
        <p:txBody>
          <a:bodyPr vert="horz" lIns="0" tIns="0" rIns="0" bIns="0" rtlCol="0" anchor="ctr"/>
          <a:lstStyle>
            <a:lvl1pPr>
              <a:defRPr lang="en-US" smtClean="0"/>
            </a:lvl1pPr>
          </a:lstStyle>
          <a:p>
            <a:fld id="{D65BE984-A1F2-4D67-BFC6-97480067C839}" type="datetime1">
              <a:rPr lang="en-US" smtClean="0"/>
              <a:t>11/19/2020</a:t>
            </a:fld>
            <a:endParaRPr lang="nl-NL"/>
          </a:p>
        </p:txBody>
      </p:sp>
      <p:sp>
        <p:nvSpPr>
          <p:cNvPr id="6" name="Footer Placeholder 5">
            <a:extLst>
              <a:ext uri="{FF2B5EF4-FFF2-40B4-BE49-F238E27FC236}">
                <a16:creationId xmlns:a16="http://schemas.microsoft.com/office/drawing/2014/main" id="{F74CBD71-4D5E-6847-BC02-798C1D64E9BD}"/>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7" name="Slide Number Placeholder 6">
            <a:extLst>
              <a:ext uri="{FF2B5EF4-FFF2-40B4-BE49-F238E27FC236}">
                <a16:creationId xmlns:a16="http://schemas.microsoft.com/office/drawing/2014/main" id="{82774B8C-50F9-D84A-BCEF-E1A99927EFB1}"/>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1747198610"/>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193A-C3A5-5947-B5D3-171E17FFA012}"/>
              </a:ext>
            </a:extLst>
          </p:cNvPr>
          <p:cNvSpPr>
            <a:spLocks noGrp="1"/>
          </p:cNvSpPr>
          <p:nvPr>
            <p:ph type="title"/>
          </p:nvPr>
        </p:nvSpPr>
        <p:spPr>
          <a:xfrm>
            <a:off x="695325" y="365125"/>
            <a:ext cx="10804526" cy="1325563"/>
          </a:xfrm>
        </p:spPr>
        <p:txBody>
          <a:bodyPr/>
          <a:lstStyle/>
          <a:p>
            <a:r>
              <a:rPr lang="nl-NL"/>
              <a:t>Klik om stijl te bewerken</a:t>
            </a:r>
            <a:endParaRPr lang="en-US"/>
          </a:p>
        </p:txBody>
      </p:sp>
      <p:sp>
        <p:nvSpPr>
          <p:cNvPr id="3" name="Text Placeholder 2">
            <a:extLst>
              <a:ext uri="{FF2B5EF4-FFF2-40B4-BE49-F238E27FC236}">
                <a16:creationId xmlns:a16="http://schemas.microsoft.com/office/drawing/2014/main" id="{C205C58D-DBDC-9A4B-BB62-FD05AD1839F3}"/>
              </a:ext>
            </a:extLst>
          </p:cNvPr>
          <p:cNvSpPr>
            <a:spLocks noGrp="1"/>
          </p:cNvSpPr>
          <p:nvPr>
            <p:ph type="body" idx="1"/>
          </p:nvPr>
        </p:nvSpPr>
        <p:spPr>
          <a:xfrm>
            <a:off x="695326" y="1681164"/>
            <a:ext cx="5040312" cy="611594"/>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1346278B-31FE-3949-A4A1-B092CA866CBF}"/>
              </a:ext>
            </a:extLst>
          </p:cNvPr>
          <p:cNvSpPr>
            <a:spLocks noGrp="1"/>
          </p:cNvSpPr>
          <p:nvPr>
            <p:ph sz="half" idx="2"/>
          </p:nvPr>
        </p:nvSpPr>
        <p:spPr>
          <a:xfrm>
            <a:off x="695326" y="2505075"/>
            <a:ext cx="5040312" cy="34083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33482D4B-7992-4346-A5DF-A5EEFC81A41F}"/>
              </a:ext>
            </a:extLst>
          </p:cNvPr>
          <p:cNvSpPr>
            <a:spLocks noGrp="1"/>
          </p:cNvSpPr>
          <p:nvPr>
            <p:ph type="body" sz="quarter" idx="3"/>
          </p:nvPr>
        </p:nvSpPr>
        <p:spPr>
          <a:xfrm>
            <a:off x="6464300" y="1681164"/>
            <a:ext cx="5032373" cy="611594"/>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7B693176-506D-C540-875A-CC2B9B0B3435}"/>
              </a:ext>
            </a:extLst>
          </p:cNvPr>
          <p:cNvSpPr>
            <a:spLocks noGrp="1"/>
          </p:cNvSpPr>
          <p:nvPr>
            <p:ph sz="quarter" idx="4"/>
          </p:nvPr>
        </p:nvSpPr>
        <p:spPr>
          <a:xfrm>
            <a:off x="6464300" y="2505075"/>
            <a:ext cx="5032373" cy="34083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11/19/2020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2725467443"/>
      </p:ext>
    </p:extLst>
  </p:cSld>
  <p:clrMapOvr>
    <a:masterClrMapping/>
  </p:clrMapOvr>
  <p:extLst>
    <p:ext uri="{DCECCB84-F9BA-43D5-87BE-67443E8EF086}">
      <p15:sldGuideLst xmlns:p15="http://schemas.microsoft.com/office/powerpoint/2012/main">
        <p15:guide id="1" pos="4072" userDrawn="1">
          <p15:clr>
            <a:srgbClr val="FBAE40"/>
          </p15:clr>
        </p15:guide>
        <p15:guide id="2" pos="361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4203-9788-8D42-9DC1-B12E31CA9FAB}"/>
              </a:ext>
            </a:extLst>
          </p:cNvPr>
          <p:cNvSpPr>
            <a:spLocks noGrp="1"/>
          </p:cNvSpPr>
          <p:nvPr>
            <p:ph type="title"/>
          </p:nvPr>
        </p:nvSpPr>
        <p:spPr/>
        <p:txBody>
          <a:bodyPr/>
          <a:lstStyle/>
          <a:p>
            <a:r>
              <a:rPr lang="nl-NL"/>
              <a:t>Klik om stijl te bewerken</a:t>
            </a:r>
            <a:endParaRPr lang="en-US"/>
          </a:p>
        </p:txBody>
      </p:sp>
      <p:sp>
        <p:nvSpPr>
          <p:cNvPr id="3" name="Date Placeholder 2">
            <a:extLst>
              <a:ext uri="{FF2B5EF4-FFF2-40B4-BE49-F238E27FC236}">
                <a16:creationId xmlns:a16="http://schemas.microsoft.com/office/drawing/2014/main" id="{CD284FE0-5D46-AC4C-87F4-4E70DF7FBAED}"/>
              </a:ext>
            </a:extLst>
          </p:cNvPr>
          <p:cNvSpPr>
            <a:spLocks noGrp="1"/>
          </p:cNvSpPr>
          <p:nvPr>
            <p:ph type="dt" sz="half" idx="10"/>
          </p:nvPr>
        </p:nvSpPr>
        <p:spPr/>
        <p:txBody>
          <a:bodyPr vert="horz" lIns="0" tIns="0" rIns="0" bIns="0" rtlCol="0" anchor="ctr"/>
          <a:lstStyle>
            <a:lvl1pPr>
              <a:defRPr lang="en-US" smtClean="0"/>
            </a:lvl1pPr>
          </a:lstStyle>
          <a:p>
            <a:fld id="{CDAFA5EE-5DA9-46C8-93D3-FBCFD40F1F9A}" type="datetime1">
              <a:rPr lang="en-US" smtClean="0"/>
              <a:t>11/19/2020</a:t>
            </a:fld>
            <a:endParaRPr lang="nl-NL"/>
          </a:p>
        </p:txBody>
      </p:sp>
      <p:sp>
        <p:nvSpPr>
          <p:cNvPr id="4" name="Footer Placeholder 3">
            <a:extLst>
              <a:ext uri="{FF2B5EF4-FFF2-40B4-BE49-F238E27FC236}">
                <a16:creationId xmlns:a16="http://schemas.microsoft.com/office/drawing/2014/main" id="{56E2B5ED-6ADC-CC4E-96CA-36DA42E85677}"/>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5" name="Slide Number Placeholder 4">
            <a:extLst>
              <a:ext uri="{FF2B5EF4-FFF2-40B4-BE49-F238E27FC236}">
                <a16:creationId xmlns:a16="http://schemas.microsoft.com/office/drawing/2014/main" id="{54C5759A-C4A7-FA4D-86A4-30D7C2FED8B4}"/>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56459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11/19/2020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2466060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11/19/2020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3" name="Tijdelijke aanduiding voor afbeelding 2">
            <a:extLst>
              <a:ext uri="{FF2B5EF4-FFF2-40B4-BE49-F238E27FC236}">
                <a16:creationId xmlns:a16="http://schemas.microsoft.com/office/drawing/2014/main" id="{BE155DE4-7223-4008-9868-54F08E6AE8EF}"/>
              </a:ext>
            </a:extLst>
          </p:cNvPr>
          <p:cNvSpPr>
            <a:spLocks noGrp="1"/>
          </p:cNvSpPr>
          <p:nvPr>
            <p:ph type="pic" sz="quarter" idx="13"/>
          </p:nvPr>
        </p:nvSpPr>
        <p:spPr>
          <a:xfrm>
            <a:off x="0" y="0"/>
            <a:ext cx="12192000" cy="6388894"/>
          </a:xfrm>
        </p:spPr>
        <p:txBody>
          <a:bodyPr/>
          <a:lstStyle/>
          <a:p>
            <a:r>
              <a:rPr lang="nl-NL"/>
              <a:t>Klik op het pictogram als u een afbeelding wilt toevoegen</a:t>
            </a:r>
          </a:p>
        </p:txBody>
      </p:sp>
    </p:spTree>
    <p:extLst>
      <p:ext uri="{BB962C8B-B14F-4D97-AF65-F5344CB8AC3E}">
        <p14:creationId xmlns:p14="http://schemas.microsoft.com/office/powerpoint/2010/main" val="231573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726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fslui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962940" y="1600181"/>
            <a:ext cx="6266120" cy="472361"/>
          </a:xfrm>
          <a:noFill/>
        </p:spPr>
        <p:txBody>
          <a:bodyPr wrap="none" bIns="108000"/>
          <a:lstStyle>
            <a:lvl1pPr algn="l">
              <a:defRPr sz="20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p:nvPr>
        </p:nvSpPr>
        <p:spPr>
          <a:xfrm>
            <a:off x="2962940" y="2620927"/>
            <a:ext cx="6266120" cy="2860158"/>
          </a:xfrm>
        </p:spPr>
        <p:txBody>
          <a:bodyPr/>
          <a:lstStyle>
            <a:lvl1pPr marL="0" indent="0">
              <a:buClr>
                <a:schemeClr val="accent3"/>
              </a:buClr>
              <a:buNone/>
              <a:defRPr/>
            </a:lvl1pPr>
            <a:lvl2pPr marL="311150" indent="0">
              <a:buClr>
                <a:schemeClr val="accent3"/>
              </a:buClr>
              <a:buNone/>
              <a:defRPr/>
            </a:lvl2pPr>
            <a:lvl3pPr marL="627063" indent="0">
              <a:buClr>
                <a:schemeClr val="accent3"/>
              </a:buClr>
              <a:buNone/>
              <a:defRPr/>
            </a:lvl3pPr>
            <a:lvl4pPr marL="854075" indent="0">
              <a:buClr>
                <a:schemeClr val="accent3"/>
              </a:buClr>
              <a:buNone/>
              <a:defRPr/>
            </a:lvl4pPr>
            <a:lvl5pPr marL="1116012" indent="0">
              <a:buClr>
                <a:schemeClr val="accent3"/>
              </a:buClr>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pic>
        <p:nvPicPr>
          <p:cNvPr id="9" name="Picture 10">
            <a:extLst>
              <a:ext uri="{FF2B5EF4-FFF2-40B4-BE49-F238E27FC236}">
                <a16:creationId xmlns:a16="http://schemas.microsoft.com/office/drawing/2014/main" id="{F75076EE-A408-4A89-8436-575B4424CF29}"/>
              </a:ext>
            </a:extLst>
          </p:cNvPr>
          <p:cNvPicPr>
            <a:picLocks noChangeAspect="1"/>
          </p:cNvPicPr>
          <p:nvPr userDrawn="1"/>
        </p:nvPicPr>
        <p:blipFill>
          <a:blip r:embed="rId2"/>
          <a:stretch>
            <a:fillRect/>
          </a:stretch>
        </p:blipFill>
        <p:spPr>
          <a:xfrm>
            <a:off x="4870328" y="420300"/>
            <a:ext cx="2656423" cy="1020548"/>
          </a:xfrm>
          <a:prstGeom prst="rect">
            <a:avLst/>
          </a:prstGeom>
        </p:spPr>
      </p:pic>
      <p:cxnSp>
        <p:nvCxnSpPr>
          <p:cNvPr id="14" name="Straight Connector 2">
            <a:extLst>
              <a:ext uri="{FF2B5EF4-FFF2-40B4-BE49-F238E27FC236}">
                <a16:creationId xmlns:a16="http://schemas.microsoft.com/office/drawing/2014/main" id="{B5E32A2F-5B74-41A0-BA70-A5AC2308FF18}"/>
              </a:ext>
            </a:extLst>
          </p:cNvPr>
          <p:cNvCxnSpPr>
            <a:cxnSpLocks/>
          </p:cNvCxnSpPr>
          <p:nvPr userDrawn="1"/>
        </p:nvCxnSpPr>
        <p:spPr>
          <a:xfrm>
            <a:off x="2992944" y="2241985"/>
            <a:ext cx="6206111"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91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0A26D7-EAE0-4F40-9761-FEB66032721C}"/>
              </a:ext>
            </a:extLst>
          </p:cNvPr>
          <p:cNvSpPr/>
          <p:nvPr userDrawn="1"/>
        </p:nvSpPr>
        <p:spPr>
          <a:xfrm>
            <a:off x="0" y="6394010"/>
            <a:ext cx="12192000" cy="46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8">
            <a:extLst>
              <a:ext uri="{FF2B5EF4-FFF2-40B4-BE49-F238E27FC236}">
                <a16:creationId xmlns:a16="http://schemas.microsoft.com/office/drawing/2014/main" id="{28DA486A-833D-4A88-A0C9-C20EA8761E44}"/>
              </a:ext>
            </a:extLst>
          </p:cNvPr>
          <p:cNvSpPr/>
          <p:nvPr userDrawn="1"/>
        </p:nvSpPr>
        <p:spPr>
          <a:xfrm>
            <a:off x="0" y="6394010"/>
            <a:ext cx="12192000" cy="46398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146E8AD3-5DAE-4ECA-9598-FCBE0F8EDCB6}"/>
              </a:ext>
            </a:extLst>
          </p:cNvPr>
          <p:cNvPicPr>
            <a:picLocks noChangeAspect="1"/>
          </p:cNvPicPr>
          <p:nvPr userDrawn="1"/>
        </p:nvPicPr>
        <p:blipFill rotWithShape="1">
          <a:blip r:embed="rId2"/>
          <a:srcRect b="20453"/>
          <a:stretch/>
        </p:blipFill>
        <p:spPr>
          <a:xfrm>
            <a:off x="-3425" y="6394010"/>
            <a:ext cx="1884376" cy="472365"/>
          </a:xfrm>
          <a:prstGeom prst="rect">
            <a:avLst/>
          </a:prstGeom>
        </p:spPr>
      </p:pic>
      <p:cxnSp>
        <p:nvCxnSpPr>
          <p:cNvPr id="5" name="Straight Connector 10">
            <a:extLst>
              <a:ext uri="{FF2B5EF4-FFF2-40B4-BE49-F238E27FC236}">
                <a16:creationId xmlns:a16="http://schemas.microsoft.com/office/drawing/2014/main" id="{CD83047A-B1BA-45A6-A0EF-C65B2685AF9F}"/>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6">
            <a:extLst>
              <a:ext uri="{FF2B5EF4-FFF2-40B4-BE49-F238E27FC236}">
                <a16:creationId xmlns:a16="http://schemas.microsoft.com/office/drawing/2014/main" id="{E49CE37B-4D94-49CC-AF0E-FDEA9226AF17}"/>
              </a:ext>
            </a:extLst>
          </p:cNvPr>
          <p:cNvSpPr>
            <a:spLocks noGrp="1"/>
          </p:cNvSpPr>
          <p:nvPr>
            <p:ph type="body" sz="quarter" idx="10" hasCustomPrompt="1"/>
          </p:nvPr>
        </p:nvSpPr>
        <p:spPr>
          <a:xfrm>
            <a:off x="695326" y="1341437"/>
            <a:ext cx="10801350" cy="3807129"/>
          </a:xfrm>
        </p:spPr>
        <p:txBody>
          <a:bodyPr wrap="none">
            <a:noAutofit/>
          </a:bodyPr>
          <a:lstStyle>
            <a:lvl1pPr marL="0" indent="0" algn="ctr">
              <a:buNone/>
              <a:defRPr sz="8800" b="1">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nl-NL"/>
              <a:t>Quote</a:t>
            </a:r>
          </a:p>
        </p:txBody>
      </p:sp>
    </p:spTree>
    <p:extLst>
      <p:ext uri="{BB962C8B-B14F-4D97-AF65-F5344CB8AC3E}">
        <p14:creationId xmlns:p14="http://schemas.microsoft.com/office/powerpoint/2010/main" val="269210061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23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tIns="28800" bIns="0"/>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dirty="0">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383418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1341438"/>
            <a:ext cx="10801350" cy="2651085"/>
          </a:xfrm>
        </p:spPr>
        <p:txBody>
          <a:bodyPr wrap="none">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9" name="Content Placeholder 2">
            <a:extLst>
              <a:ext uri="{FF2B5EF4-FFF2-40B4-BE49-F238E27FC236}">
                <a16:creationId xmlns:a16="http://schemas.microsoft.com/office/drawing/2014/main" id="{32680D97-B874-4347-872A-7D266603682C}"/>
              </a:ext>
            </a:extLst>
          </p:cNvPr>
          <p:cNvSpPr>
            <a:spLocks noGrp="1"/>
          </p:cNvSpPr>
          <p:nvPr>
            <p:ph idx="13" hasCustomPrompt="1"/>
          </p:nvPr>
        </p:nvSpPr>
        <p:spPr>
          <a:xfrm>
            <a:off x="695325" y="4802025"/>
            <a:ext cx="10801350" cy="1111413"/>
          </a:xfrm>
          <a:solidFill>
            <a:schemeClr val="accent4">
              <a:alpha val="51000"/>
            </a:schemeClr>
          </a:solidFill>
        </p:spPr>
        <p:txBody>
          <a:bodyPr wrap="square" lIns="180000" tIns="180000" rIns="180000" bIns="180000" numCol="1" rtlCol="0" anchor="b" anchorCtr="0">
            <a:noAutofit/>
          </a:bodyPr>
          <a:lstStyle>
            <a:lvl1pPr marL="0" indent="0">
              <a:lnSpc>
                <a:spcPct val="90000"/>
              </a:lnSpc>
              <a:spcBef>
                <a:spcPts val="0"/>
              </a:spcBef>
              <a:buNone/>
              <a:defRPr lang="en-US" b="1" dirty="0">
                <a:latin typeface="+mj-lt"/>
                <a:ea typeface="Open Sans Semibold" panose="020B0606030504020204" pitchFamily="34" charset="0"/>
                <a:cs typeface="Open Sans Semibold" panose="020B0606030504020204" pitchFamily="34" charset="0"/>
              </a:defRPr>
            </a:lvl1pPr>
            <a:lvl2pPr marL="457200" indent="-174625">
              <a:lnSpc>
                <a:spcPct val="90000"/>
              </a:lnSpc>
              <a:spcBef>
                <a:spcPts val="0"/>
              </a:spcBef>
              <a:buFont typeface="Arial" panose="020B0604020202020204" pitchFamily="34" charset="0"/>
              <a:buChar char="•"/>
              <a:defRPr lang="en-US" sz="1800" dirty="0">
                <a:latin typeface="+mn-lt"/>
                <a:ea typeface="+mn-ea"/>
                <a:cs typeface="+mn-cs"/>
              </a:defRPr>
            </a:lvl2pPr>
            <a:lvl3pPr marL="717550" indent="-271463">
              <a:lnSpc>
                <a:spcPct val="90000"/>
              </a:lnSpc>
              <a:spcBef>
                <a:spcPts val="0"/>
              </a:spcBef>
              <a:buFont typeface="Arial" panose="020B0604020202020204" pitchFamily="34" charset="0"/>
              <a:buChar char="•"/>
              <a:defRPr lang="en-US" sz="1800" dirty="0">
                <a:latin typeface="+mn-lt"/>
                <a:ea typeface="+mn-ea"/>
                <a:cs typeface="+mn-cs"/>
              </a:defRPr>
            </a:lvl3pPr>
            <a:lvl4pPr>
              <a:defRPr lang="en-US" sz="1800" dirty="0">
                <a:latin typeface="+mn-lt"/>
                <a:ea typeface="+mn-ea"/>
                <a:cs typeface="+mn-cs"/>
              </a:defRPr>
            </a:lvl4pPr>
            <a:lvl5pPr>
              <a:defRPr lang="en-US" sz="1800" dirty="0">
                <a:latin typeface="+mn-lt"/>
                <a:ea typeface="+mn-ea"/>
                <a:cs typeface="+mn-cs"/>
              </a:defRPr>
            </a:lvl5pPr>
          </a:lstStyle>
          <a:p>
            <a:pPr marL="0" lvl="0"/>
            <a:r>
              <a:rPr lang="en-US"/>
              <a:t>Edit Master text styles</a:t>
            </a:r>
          </a:p>
          <a:p>
            <a:pPr marL="457200" lvl="1"/>
            <a:r>
              <a:rPr lang="en-US"/>
              <a:t>Second level</a:t>
            </a:r>
          </a:p>
          <a:p>
            <a:pPr marL="914400" lvl="2"/>
            <a:endParaRPr lang="en-US"/>
          </a:p>
        </p:txBody>
      </p:sp>
    </p:spTree>
    <p:extLst>
      <p:ext uri="{BB962C8B-B14F-4D97-AF65-F5344CB8AC3E}">
        <p14:creationId xmlns:p14="http://schemas.microsoft.com/office/powerpoint/2010/main" val="234921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4308143" y="3802796"/>
            <a:ext cx="3575714" cy="834153"/>
          </a:xfrm>
        </p:spPr>
        <p:txBody>
          <a:bodyPr>
            <a:normAutofit/>
          </a:bodyPr>
          <a:lstStyle>
            <a:lvl1pPr marL="0" indent="0" algn="ctr">
              <a:lnSpc>
                <a:spcPct val="100000"/>
              </a:lnSpc>
              <a:spcBef>
                <a:spcPts val="0"/>
              </a:spcBef>
              <a:buNone/>
              <a:defRPr sz="1600" baseline="0">
                <a:solidFill>
                  <a:schemeClr val="tx1"/>
                </a:solidFill>
                <a:latin typeface="+mn-lt"/>
                <a:ea typeface="Open Sans Light" panose="020B0604020202020204" charset="0"/>
                <a:cs typeface="Open Sans Ligh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Naam van de </a:t>
            </a:r>
            <a:r>
              <a:rPr lang="en-US" err="1"/>
              <a:t>presentator</a:t>
            </a:r>
            <a:r>
              <a:rPr lang="en-US"/>
              <a:t> met </a:t>
            </a:r>
            <a:r>
              <a:rPr lang="en-US" err="1"/>
              <a:t>daaronder</a:t>
            </a:r>
            <a:r>
              <a:rPr lang="en-US"/>
              <a:t> de datum</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695325" y="3186332"/>
            <a:ext cx="10801350" cy="421866"/>
          </a:xfrm>
          <a:noFill/>
        </p:spPr>
        <p:txBody>
          <a:bodyPr vert="horz" lIns="0" tIns="28800" rIns="0" bIns="0" rtlCol="0" anchor="ctr">
            <a:noAutofit/>
          </a:bodyPr>
          <a:lstStyle>
            <a:lvl1pPr>
              <a:defRPr lang="en-US" dirty="0"/>
            </a:lvl1pPr>
          </a:lstStyle>
          <a:p>
            <a:pPr lvl="0"/>
            <a:r>
              <a:rPr lang="en-US" err="1"/>
              <a:t>Titel</a:t>
            </a:r>
            <a:r>
              <a:rPr lang="en-US"/>
              <a:t> met </a:t>
            </a:r>
            <a:r>
              <a:rPr lang="en-US" err="1"/>
              <a:t>eerste</a:t>
            </a:r>
            <a:r>
              <a:rPr lang="en-US"/>
              <a:t> </a:t>
            </a:r>
            <a:r>
              <a:rPr lang="en-US" err="1"/>
              <a:t>tekst</a:t>
            </a:r>
            <a:r>
              <a:rPr lang="en-US"/>
              <a:t> </a:t>
            </a:r>
            <a:r>
              <a:rPr lang="en-US" err="1"/>
              <a:t>donker</a:t>
            </a:r>
            <a:r>
              <a:rPr lang="en-US"/>
              <a:t>, </a:t>
            </a:r>
            <a:r>
              <a:rPr lang="en-US" err="1"/>
              <a:t>tweede</a:t>
            </a:r>
            <a:r>
              <a:rPr lang="en-US"/>
              <a:t> </a:t>
            </a:r>
            <a:r>
              <a:rPr lang="en-US" err="1"/>
              <a:t>tekst</a:t>
            </a:r>
            <a:r>
              <a:rPr lang="en-US"/>
              <a:t> </a:t>
            </a:r>
            <a:r>
              <a:rPr lang="en-US" err="1"/>
              <a:t>lichter</a:t>
            </a:r>
            <a:endParaRPr lang="en-US"/>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6C952479-DC96-4BDD-A11C-552B9625E58D}" type="datetime1">
              <a:rPr lang="en-US" smtClean="0"/>
              <a:t>11/19/2020</a:t>
            </a:fld>
            <a:endParaRPr lang="en-US"/>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59976" y="6463459"/>
            <a:ext cx="3550026" cy="348315"/>
          </a:xfrm>
          <a:prstGeom prst="rect">
            <a:avLst/>
          </a:prstGeom>
        </p:spPr>
        <p:txBody>
          <a:bodyPr vert="horz" lIns="0" tIns="0" rIns="0" bIns="0" anchor="ctr" anchorCtr="0"/>
          <a:lstStyle>
            <a:lvl1pPr>
              <a:defRPr lang="en-US"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a:p>
        </p:txBody>
      </p:sp>
      <p:cxnSp>
        <p:nvCxnSpPr>
          <p:cNvPr id="14" name="Straight Connector 18">
            <a:extLst>
              <a:ext uri="{FF2B5EF4-FFF2-40B4-BE49-F238E27FC236}">
                <a16:creationId xmlns:a16="http://schemas.microsoft.com/office/drawing/2014/main" id="{6A09D83C-628E-4607-9949-FCA73DE982DF}"/>
              </a:ext>
            </a:extLst>
          </p:cNvPr>
          <p:cNvCxnSpPr/>
          <p:nvPr userDrawn="1"/>
        </p:nvCxnSpPr>
        <p:spPr>
          <a:xfrm>
            <a:off x="2981325" y="2203154"/>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5">
            <a:extLst>
              <a:ext uri="{FF2B5EF4-FFF2-40B4-BE49-F238E27FC236}">
                <a16:creationId xmlns:a16="http://schemas.microsoft.com/office/drawing/2014/main" id="{13393A3D-2333-43E2-8DFF-EE0BDA65A6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80272" y="1622663"/>
            <a:ext cx="1150303" cy="1150303"/>
          </a:xfrm>
          <a:prstGeom prst="rect">
            <a:avLst/>
          </a:prstGeom>
        </p:spPr>
      </p:pic>
      <p:pic>
        <p:nvPicPr>
          <p:cNvPr id="19" name="Picture 16">
            <a:extLst>
              <a:ext uri="{FF2B5EF4-FFF2-40B4-BE49-F238E27FC236}">
                <a16:creationId xmlns:a16="http://schemas.microsoft.com/office/drawing/2014/main" id="{41F01112-F57A-449A-91B1-E798A8344AD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59132" y="1622663"/>
            <a:ext cx="1150303" cy="1150303"/>
          </a:xfrm>
          <a:prstGeom prst="rect">
            <a:avLst/>
          </a:prstGeom>
        </p:spPr>
      </p:pic>
    </p:spTree>
    <p:extLst>
      <p:ext uri="{BB962C8B-B14F-4D97-AF65-F5344CB8AC3E}">
        <p14:creationId xmlns:p14="http://schemas.microsoft.com/office/powerpoint/2010/main" val="267646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1BB9A246-8B85-4F2E-B065-48D11733BFB8}"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06200" y="6463929"/>
            <a:ext cx="425824"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9" name="Tijdelijke aanduiding voor tekst 8">
            <a:extLst>
              <a:ext uri="{FF2B5EF4-FFF2-40B4-BE49-F238E27FC236}">
                <a16:creationId xmlns:a16="http://schemas.microsoft.com/office/drawing/2014/main" id="{323555D0-A87F-4602-9F93-5444AF78B756}"/>
              </a:ext>
            </a:extLst>
          </p:cNvPr>
          <p:cNvSpPr>
            <a:spLocks noGrp="1"/>
          </p:cNvSpPr>
          <p:nvPr>
            <p:ph type="body" sz="quarter" idx="13" hasCustomPrompt="1"/>
          </p:nvPr>
        </p:nvSpPr>
        <p:spPr>
          <a:xfrm>
            <a:off x="2072024" y="934484"/>
            <a:ext cx="8047953" cy="406954"/>
          </a:xfrm>
          <a:noFill/>
        </p:spPr>
        <p:txBody>
          <a:bodyPr vert="horz" lIns="0" tIns="28800" rIns="0" bIns="0" rtlCol="0" anchor="ctr">
            <a:noAutofit/>
          </a:bodyPr>
          <a:lstStyle>
            <a:lvl1pPr marL="0" indent="0" algn="ctr">
              <a:buNone/>
              <a:defRPr lang="nl-NL" sz="1800" b="1" baseline="0" dirty="0">
                <a:latin typeface="+mj-lt"/>
                <a:ea typeface="+mj-ea"/>
                <a:cs typeface="+mj-cs"/>
              </a:defRPr>
            </a:lvl1pPr>
          </a:lstStyle>
          <a:p>
            <a:pPr marL="228600" lvl="0" indent="-228600" algn="ctr">
              <a:spcBef>
                <a:spcPct val="0"/>
              </a:spcBef>
            </a:pPr>
            <a:r>
              <a:rPr lang="nl-NL"/>
              <a:t>Subtitel</a:t>
            </a:r>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1123464" y="220186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9620213" y="2201860"/>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290562"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9787311"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819317"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9316066"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1808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072025" y="934485"/>
            <a:ext cx="8047952" cy="406954"/>
          </a:xfrm>
        </p:spPr>
        <p:txBody>
          <a:bodyPr vert="horz" wrap="none" lIns="0" tIns="0" rIns="0" bIns="0" rtlCol="0" anchor="ctr" anchorCtr="0">
            <a:noAutofit/>
          </a:bodyPr>
          <a:lstStyle>
            <a:lvl1pPr>
              <a:defRPr lang="en-US" sz="1800" b="0" dirty="0">
                <a:latin typeface="+mj-lt"/>
                <a:ea typeface="Open Sans Light" panose="020B0604020202020204" charset="0"/>
                <a:cs typeface="Open Sans Light" panose="020B0604020202020204" charset="0"/>
              </a:defRPr>
            </a:lvl1pPr>
          </a:lstStyle>
          <a:p>
            <a:pPr marL="0" lvl="0" indent="0">
              <a:spcBef>
                <a:spcPts val="1000"/>
              </a:spcBef>
              <a:buFont typeface="Arial" panose="020B0604020202020204" pitchFamily="34" charset="0"/>
            </a:pPr>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682085E4-27B6-4FA3-B8FE-8768571194D2}"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31600" y="6463929"/>
            <a:ext cx="400424"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1123464"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9620213"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290562"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9787311"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819317"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9316066"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49523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30" name="Groep 29">
            <a:extLst>
              <a:ext uri="{FF2B5EF4-FFF2-40B4-BE49-F238E27FC236}">
                <a16:creationId xmlns:a16="http://schemas.microsoft.com/office/drawing/2014/main" id="{213477C6-371E-4D8B-A980-0E5F8C73F25A}"/>
              </a:ext>
            </a:extLst>
          </p:cNvPr>
          <p:cNvGrpSpPr/>
          <p:nvPr userDrawn="1"/>
        </p:nvGrpSpPr>
        <p:grpSpPr>
          <a:xfrm>
            <a:off x="-12701" y="-2"/>
            <a:ext cx="12217401" cy="3694068"/>
            <a:chOff x="-12701" y="-2"/>
            <a:chExt cx="12217401" cy="3694068"/>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381499" y="-4394202"/>
              <a:ext cx="3429002"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elijkbenige driehoek 28">
              <a:extLst>
                <a:ext uri="{FF2B5EF4-FFF2-40B4-BE49-F238E27FC236}">
                  <a16:creationId xmlns:a16="http://schemas.microsoft.com/office/drawing/2014/main" id="{F3A52D50-3440-4772-AAA5-BFC01C1025B6}"/>
                </a:ext>
              </a:extLst>
            </p:cNvPr>
            <p:cNvSpPr/>
            <p:nvPr userDrawn="1"/>
          </p:nvSpPr>
          <p:spPr>
            <a:xfrm rot="10800000">
              <a:off x="5835675" y="3429000"/>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2063750" y="2095500"/>
            <a:ext cx="8064498" cy="1285872"/>
          </a:xfrm>
        </p:spPr>
        <p:txBody>
          <a:bodyPr numCol="3">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2064285" y="1341439"/>
            <a:ext cx="8063430" cy="298634"/>
          </a:xfrm>
        </p:spPr>
        <p:txBody>
          <a:bodyPr wrap="none" anchor="b" anchorCtr="0">
            <a:noAutofit/>
          </a:bodyPr>
          <a:lstStyle>
            <a:lvl1pPr marL="0" indent="0" algn="ctr">
              <a:buNone/>
              <a:defRPr sz="2400">
                <a:latin typeface="+mj-lt"/>
              </a:defRPr>
            </a:lvl1pPr>
          </a:lstStyle>
          <a:p>
            <a:pPr lvl="0"/>
            <a:r>
              <a:rPr lang="nl-NL"/>
              <a:t>Titel</a:t>
            </a:r>
          </a:p>
        </p:txBody>
      </p:sp>
      <p:sp>
        <p:nvSpPr>
          <p:cNvPr id="22" name="Tijdelijke aanduiding voor tekst 17">
            <a:extLst>
              <a:ext uri="{FF2B5EF4-FFF2-40B4-BE49-F238E27FC236}">
                <a16:creationId xmlns:a16="http://schemas.microsoft.com/office/drawing/2014/main" id="{2DB5E2A2-2FC5-494F-AF4E-D47D98DFF825}"/>
              </a:ext>
            </a:extLst>
          </p:cNvPr>
          <p:cNvSpPr>
            <a:spLocks noGrp="1"/>
          </p:cNvSpPr>
          <p:nvPr>
            <p:ph type="body" sz="quarter" idx="14" hasCustomPrompt="1"/>
          </p:nvPr>
        </p:nvSpPr>
        <p:spPr>
          <a:xfrm>
            <a:off x="2064285" y="3807833"/>
            <a:ext cx="8063430" cy="298634"/>
          </a:xfrm>
        </p:spPr>
        <p:txBody>
          <a:bodyPr wrap="none" anchor="b" anchorCtr="0">
            <a:noAutofit/>
          </a:bodyPr>
          <a:lstStyle>
            <a:lvl1pPr marL="0" indent="0" algn="ctr">
              <a:buNone/>
              <a:defRPr sz="2400">
                <a:latin typeface="+mj-lt"/>
              </a:defRPr>
            </a:lvl1pPr>
          </a:lstStyle>
          <a:p>
            <a:pPr lvl="0"/>
            <a:r>
              <a:rPr lang="nl-NL"/>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2063750" y="4641792"/>
            <a:ext cx="8064498" cy="1285872"/>
          </a:xfrm>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Rechte verbindingslijn 23">
            <a:extLst>
              <a:ext uri="{FF2B5EF4-FFF2-40B4-BE49-F238E27FC236}">
                <a16:creationId xmlns:a16="http://schemas.microsoft.com/office/drawing/2014/main" id="{5A548CEF-A270-4B28-9FC2-24A06C419E29}"/>
              </a:ext>
            </a:extLst>
          </p:cNvPr>
          <p:cNvCxnSpPr>
            <a:cxnSpLocks/>
          </p:cNvCxnSpPr>
          <p:nvPr userDrawn="1"/>
        </p:nvCxnSpPr>
        <p:spPr>
          <a:xfrm>
            <a:off x="4224669" y="4303123"/>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4224669" y="1851876"/>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39952"/>
      </p:ext>
    </p:extLst>
  </p:cSld>
  <p:clrMapOvr>
    <a:masterClrMapping/>
  </p:clrMapOvr>
  <p:extLst>
    <p:ext uri="{DCECCB84-F9BA-43D5-87BE-67443E8EF086}">
      <p15:sldGuideLst xmlns:p15="http://schemas.microsoft.com/office/powerpoint/2012/main">
        <p15:guide id="1" pos="1300" userDrawn="1">
          <p15:clr>
            <a:srgbClr val="FBAE40"/>
          </p15:clr>
        </p15:guide>
        <p15:guide id="2" pos="63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5941973" y="154024"/>
            <a:ext cx="6416754"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2097089"/>
            <a:ext cx="5035625"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576" y="1341438"/>
            <a:ext cx="5040061"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18C9BCD-BB66-4493-8CB9-B0EE014F9554}"/>
              </a:ext>
            </a:extLst>
          </p:cNvPr>
          <p:cNvSpPr>
            <a:spLocks noGrp="1"/>
          </p:cNvSpPr>
          <p:nvPr>
            <p:ph idx="14" hasCustomPrompt="1"/>
          </p:nvPr>
        </p:nvSpPr>
        <p:spPr>
          <a:xfrm>
            <a:off x="6461050" y="2088566"/>
            <a:ext cx="5035625" cy="3824872"/>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jdelijke aanduiding voor tekst 17">
            <a:extLst>
              <a:ext uri="{FF2B5EF4-FFF2-40B4-BE49-F238E27FC236}">
                <a16:creationId xmlns:a16="http://schemas.microsoft.com/office/drawing/2014/main" id="{CB97F5F0-6AA8-4EB1-AFBE-D5DD28B9952B}"/>
              </a:ext>
            </a:extLst>
          </p:cNvPr>
          <p:cNvSpPr>
            <a:spLocks noGrp="1"/>
          </p:cNvSpPr>
          <p:nvPr>
            <p:ph type="body" sz="quarter" idx="15" hasCustomPrompt="1"/>
          </p:nvPr>
        </p:nvSpPr>
        <p:spPr>
          <a:xfrm>
            <a:off x="6461302" y="1341438"/>
            <a:ext cx="5035120" cy="298634"/>
          </a:xfrm>
        </p:spPr>
        <p:txBody>
          <a:bodyPr wrap="none" anchor="b" anchorCtr="0">
            <a:noAutofit/>
          </a:bodyPr>
          <a:lstStyle>
            <a:lvl1pPr marL="0" indent="0" algn="ctr">
              <a:buNone/>
              <a:defRPr sz="2400">
                <a:latin typeface="+mj-lt"/>
              </a:defRPr>
            </a:lvl1pPr>
          </a:lstStyle>
          <a:p>
            <a:pPr lvl="0"/>
            <a:r>
              <a:rPr lang="nl-NL"/>
              <a:t>Titel</a:t>
            </a:r>
          </a:p>
        </p:txBody>
      </p:sp>
      <p:cxnSp>
        <p:nvCxnSpPr>
          <p:cNvPr id="27" name="Rechte verbindingslijn 26">
            <a:extLst>
              <a:ext uri="{FF2B5EF4-FFF2-40B4-BE49-F238E27FC236}">
                <a16:creationId xmlns:a16="http://schemas.microsoft.com/office/drawing/2014/main" id="{541FCB78-199B-48C1-A8D5-B2549D495832}"/>
              </a:ext>
            </a:extLst>
          </p:cNvPr>
          <p:cNvCxnSpPr>
            <a:cxnSpLocks/>
          </p:cNvCxnSpPr>
          <p:nvPr userDrawn="1"/>
        </p:nvCxnSpPr>
        <p:spPr>
          <a:xfrm>
            <a:off x="6673453" y="1850894"/>
            <a:ext cx="4655205"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17497"/>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3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5941973" y="154024"/>
            <a:ext cx="6416754"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2097088"/>
            <a:ext cx="5046411" cy="3816349"/>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11/19/2020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325" y="1341436"/>
            <a:ext cx="5046663" cy="297209"/>
          </a:xfrm>
        </p:spPr>
        <p:txBody>
          <a:bodyPr wrap="none" anchor="b" anchorCtr="0">
            <a:noAutofit/>
          </a:bodyPr>
          <a:lstStyle>
            <a:lvl1pPr marL="0" indent="0" algn="ctr">
              <a:buNone/>
              <a:defRPr sz="240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903684" y="1850894"/>
            <a:ext cx="4659249"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F5F73DB-A63B-46B8-A95E-C1402519A65F}"/>
              </a:ext>
            </a:extLst>
          </p:cNvPr>
          <p:cNvSpPr/>
          <p:nvPr userDrawn="1"/>
        </p:nvSpPr>
        <p:spPr>
          <a:xfrm rot="2700000">
            <a:off x="5915998" y="2812630"/>
            <a:ext cx="360000" cy="360000"/>
          </a:xfrm>
          <a:prstGeom prst="r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afbeelding 9">
            <a:extLst>
              <a:ext uri="{FF2B5EF4-FFF2-40B4-BE49-F238E27FC236}">
                <a16:creationId xmlns:a16="http://schemas.microsoft.com/office/drawing/2014/main" id="{DF0935F9-0C56-4905-B1FC-92622EB10F53}"/>
              </a:ext>
            </a:extLst>
          </p:cNvPr>
          <p:cNvSpPr>
            <a:spLocks noGrp="1"/>
          </p:cNvSpPr>
          <p:nvPr>
            <p:ph type="pic" sz="quarter" idx="14"/>
          </p:nvPr>
        </p:nvSpPr>
        <p:spPr>
          <a:xfrm>
            <a:off x="6461046" y="1341438"/>
            <a:ext cx="5035629" cy="4572000"/>
          </a:xfrm>
        </p:spPr>
        <p:txBody>
          <a:bodyPr/>
          <a:lstStyle/>
          <a:p>
            <a:r>
              <a:rPr lang="nl-NL"/>
              <a:t>Klik op het pictogram als u een afbeelding wilt toevoegen</a:t>
            </a:r>
          </a:p>
        </p:txBody>
      </p:sp>
    </p:spTree>
    <p:extLst>
      <p:ext uri="{BB962C8B-B14F-4D97-AF65-F5344CB8AC3E}">
        <p14:creationId xmlns:p14="http://schemas.microsoft.com/office/powerpoint/2010/main" val="3988729322"/>
      </p:ext>
    </p:extLst>
  </p:cSld>
  <p:clrMapOvr>
    <a:masterClrMapping/>
  </p:clrMapOvr>
  <p:extLst>
    <p:ext uri="{DCECCB84-F9BA-43D5-87BE-67443E8EF086}">
      <p15:sldGuideLst xmlns:p15="http://schemas.microsoft.com/office/powerpoint/2012/main">
        <p15:guide id="1" pos="3617" userDrawn="1">
          <p15:clr>
            <a:srgbClr val="FBAE40"/>
          </p15:clr>
        </p15:guide>
        <p15:guide id="2" pos="4067" userDrawn="1">
          <p15:clr>
            <a:srgbClr val="FBAE40"/>
          </p15:clr>
        </p15:guide>
        <p15:guide id="3" orient="horz" pos="132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FD6D89-5A5A-FF4A-A3CA-681DEF730F9D}"/>
              </a:ext>
            </a:extLst>
          </p:cNvPr>
          <p:cNvSpPr/>
          <p:nvPr userDrawn="1"/>
        </p:nvSpPr>
        <p:spPr>
          <a:xfrm>
            <a:off x="0" y="6394010"/>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A8B8E9-B285-DE4F-8391-C59DA7A7B92E}"/>
              </a:ext>
            </a:extLst>
          </p:cNvPr>
          <p:cNvSpPr>
            <a:spLocks noGrp="1"/>
          </p:cNvSpPr>
          <p:nvPr>
            <p:ph type="title"/>
          </p:nvPr>
        </p:nvSpPr>
        <p:spPr>
          <a:xfrm>
            <a:off x="695325" y="301013"/>
            <a:ext cx="10801350" cy="472361"/>
          </a:xfrm>
          <a:prstGeom prst="rect">
            <a:avLst/>
          </a:prstGeom>
        </p:spPr>
        <p:txBody>
          <a:bodyPr vert="horz" lIns="0" tIns="28800" rIns="0" bIns="0" rtlCol="0" anchor="ctr">
            <a:noAutofit/>
          </a:bodyPr>
          <a:lstStyle/>
          <a:p>
            <a:r>
              <a:rPr lang="nl-NL"/>
              <a:t>Klik om stijl te bewerken</a:t>
            </a:r>
            <a:endParaRPr lang="en-US"/>
          </a:p>
        </p:txBody>
      </p:sp>
      <p:sp>
        <p:nvSpPr>
          <p:cNvPr id="3" name="Text Placeholder 2">
            <a:extLst>
              <a:ext uri="{FF2B5EF4-FFF2-40B4-BE49-F238E27FC236}">
                <a16:creationId xmlns:a16="http://schemas.microsoft.com/office/drawing/2014/main" id="{3B8857BD-E74A-CE42-9C81-614B0D4DB982}"/>
              </a:ext>
            </a:extLst>
          </p:cNvPr>
          <p:cNvSpPr>
            <a:spLocks noGrp="1"/>
          </p:cNvSpPr>
          <p:nvPr>
            <p:ph type="body" idx="1"/>
          </p:nvPr>
        </p:nvSpPr>
        <p:spPr>
          <a:xfrm>
            <a:off x="695325" y="1341438"/>
            <a:ext cx="10801350" cy="4580212"/>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C2765A67-8A23-8F4B-B8C1-E2E479701806}"/>
              </a:ext>
            </a:extLst>
          </p:cNvPr>
          <p:cNvSpPr>
            <a:spLocks noGrp="1"/>
          </p:cNvSpPr>
          <p:nvPr>
            <p:ph type="dt" sz="half" idx="2"/>
          </p:nvPr>
        </p:nvSpPr>
        <p:spPr>
          <a:xfrm>
            <a:off x="8381999" y="6463929"/>
            <a:ext cx="2122227" cy="365125"/>
          </a:xfrm>
          <a:prstGeom prst="rect">
            <a:avLst/>
          </a:prstGeom>
        </p:spPr>
        <p:txBody>
          <a:bodyPr vert="horz" lIns="0" tIns="0" rIns="0" bIns="0" rtlCol="0" anchor="ctr"/>
          <a:lstStyle>
            <a:lvl1pPr algn="r">
              <a:defRPr sz="800">
                <a:solidFill>
                  <a:schemeClr val="tx2"/>
                </a:solidFill>
                <a:latin typeface="+mn-lt"/>
                <a:ea typeface="Open Sans Light" panose="020B0604020202020204" charset="0"/>
                <a:cs typeface="Open Sans Light" panose="020B0604020202020204" charset="0"/>
              </a:defRPr>
            </a:lvl1pPr>
          </a:lstStyle>
          <a:p>
            <a:fld id="{6F3341E8-3378-4079-8E6F-73EF8D0A8D7D}" type="datetime1">
              <a:rPr lang="en-US" smtClean="0"/>
              <a:pPr/>
              <a:t>11/19/2020</a:t>
            </a:fld>
            <a:endParaRPr lang="en-US"/>
          </a:p>
        </p:txBody>
      </p:sp>
      <p:sp>
        <p:nvSpPr>
          <p:cNvPr id="6" name="Slide Number Placeholder 5">
            <a:extLst>
              <a:ext uri="{FF2B5EF4-FFF2-40B4-BE49-F238E27FC236}">
                <a16:creationId xmlns:a16="http://schemas.microsoft.com/office/drawing/2014/main" id="{A3F3F877-318C-F14D-BDA6-BEA7AB14F52F}"/>
              </a:ext>
            </a:extLst>
          </p:cNvPr>
          <p:cNvSpPr>
            <a:spLocks noGrp="1"/>
          </p:cNvSpPr>
          <p:nvPr>
            <p:ph type="sldNum" sz="quarter" idx="4"/>
          </p:nvPr>
        </p:nvSpPr>
        <p:spPr>
          <a:xfrm>
            <a:off x="11496674" y="6463929"/>
            <a:ext cx="435349" cy="365125"/>
          </a:xfrm>
          <a:prstGeom prst="rect">
            <a:avLst/>
          </a:prstGeom>
        </p:spPr>
        <p:txBody>
          <a:bodyPr vert="horz" lIns="0" tIns="0" rIns="0" bIns="0" rtlCol="0" anchor="ctr"/>
          <a:lstStyle>
            <a:lvl1pPr algn="r">
              <a:defRPr sz="800">
                <a:solidFill>
                  <a:schemeClr val="tx2"/>
                </a:solidFill>
                <a:latin typeface="+mn-lt"/>
                <a:ea typeface="Open Sans Light" panose="020B0604020202020204" charset="0"/>
                <a:cs typeface="Open Sans Light" panose="020B0604020202020204" charset="0"/>
              </a:defRPr>
            </a:lvl1pPr>
          </a:lstStyle>
          <a:p>
            <a:fld id="{63D2515C-A37A-744F-8DA2-E1C9190E5349}" type="slidenum">
              <a:rPr lang="en-US" smtClean="0"/>
              <a:pPr/>
              <a:t>‹nr.›</a:t>
            </a:fld>
            <a:endParaRPr lang="en-US"/>
          </a:p>
        </p:txBody>
      </p:sp>
      <p:pic>
        <p:nvPicPr>
          <p:cNvPr id="10" name="Picture 9">
            <a:extLst>
              <a:ext uri="{FF2B5EF4-FFF2-40B4-BE49-F238E27FC236}">
                <a16:creationId xmlns:a16="http://schemas.microsoft.com/office/drawing/2014/main" id="{C928BD0E-D927-6A4E-A176-D97779E4B532}"/>
              </a:ext>
            </a:extLst>
          </p:cNvPr>
          <p:cNvPicPr>
            <a:picLocks noChangeAspect="1"/>
          </p:cNvPicPr>
          <p:nvPr userDrawn="1"/>
        </p:nvPicPr>
        <p:blipFill rotWithShape="1">
          <a:blip r:embed="rId21"/>
          <a:srcRect b="20453"/>
          <a:stretch/>
        </p:blipFill>
        <p:spPr>
          <a:xfrm>
            <a:off x="-3425" y="6394010"/>
            <a:ext cx="1884376" cy="472365"/>
          </a:xfrm>
          <a:prstGeom prst="rect">
            <a:avLst/>
          </a:prstGeom>
        </p:spPr>
      </p:pic>
      <p:cxnSp>
        <p:nvCxnSpPr>
          <p:cNvPr id="11" name="Straight Connector 10">
            <a:extLst>
              <a:ext uri="{FF2B5EF4-FFF2-40B4-BE49-F238E27FC236}">
                <a16:creationId xmlns:a16="http://schemas.microsoft.com/office/drawing/2014/main" id="{6C44A484-B33E-F142-A08B-7D08ED36906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2">
            <a:extLst>
              <a:ext uri="{FF2B5EF4-FFF2-40B4-BE49-F238E27FC236}">
                <a16:creationId xmlns:a16="http://schemas.microsoft.com/office/drawing/2014/main" id="{A1222885-C868-473A-A4CB-929EBA298642}"/>
              </a:ext>
            </a:extLst>
          </p:cNvPr>
          <p:cNvPicPr>
            <a:picLocks noChangeAspect="1"/>
          </p:cNvPicPr>
          <p:nvPr userDrawn="1"/>
        </p:nvPicPr>
        <p:blipFill>
          <a:blip r:embed="rId22"/>
          <a:stretch>
            <a:fillRect/>
          </a:stretch>
        </p:blipFill>
        <p:spPr>
          <a:xfrm>
            <a:off x="10567342" y="6452362"/>
            <a:ext cx="972209" cy="372614"/>
          </a:xfrm>
          <a:prstGeom prst="rect">
            <a:avLst/>
          </a:prstGeom>
        </p:spPr>
      </p:pic>
    </p:spTree>
    <p:extLst>
      <p:ext uri="{BB962C8B-B14F-4D97-AF65-F5344CB8AC3E}">
        <p14:creationId xmlns:p14="http://schemas.microsoft.com/office/powerpoint/2010/main" val="319419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8" r:id="rId4"/>
    <p:sldLayoutId id="2147483660" r:id="rId5"/>
    <p:sldLayoutId id="2147483661" r:id="rId6"/>
    <p:sldLayoutId id="2147483662" r:id="rId7"/>
    <p:sldLayoutId id="2147483664" r:id="rId8"/>
    <p:sldLayoutId id="2147483665" r:id="rId9"/>
    <p:sldLayoutId id="2147483663" r:id="rId10"/>
    <p:sldLayoutId id="2147483652" r:id="rId11"/>
    <p:sldLayoutId id="2147483653" r:id="rId12"/>
    <p:sldLayoutId id="2147483654" r:id="rId13"/>
    <p:sldLayoutId id="2147483668" r:id="rId14"/>
    <p:sldLayoutId id="2147483669" r:id="rId15"/>
    <p:sldLayoutId id="2147483655" r:id="rId16"/>
    <p:sldLayoutId id="2147483666" r:id="rId17"/>
    <p:sldLayoutId id="2147483657" r:id="rId18"/>
    <p:sldLayoutId id="2147483656" r:id="rId19"/>
  </p:sldLayoutIdLst>
  <p:hf hdr="0"/>
  <p:txStyles>
    <p:titleStyle>
      <a:lvl1pPr algn="ctr"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Open Sans Light" panose="020B0604020202020204" charset="0"/>
          <a:cs typeface="Open Sans Light"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4020202020204" charset="0"/>
          <a:ea typeface="Open Sans Light" panose="020B0604020202020204" charset="0"/>
          <a:cs typeface="Open Sans Light"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604020202020204" charset="0"/>
          <a:ea typeface="Open Sans Light" panose="020B0604020202020204" charset="0"/>
          <a:cs typeface="Open Sans Light"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45" userDrawn="1">
          <p15:clr>
            <a:srgbClr val="F26B43"/>
          </p15:clr>
        </p15:guide>
        <p15:guide id="6" orient="horz" pos="3725" userDrawn="1">
          <p15:clr>
            <a:srgbClr val="F26B43"/>
          </p15:clr>
        </p15:guide>
        <p15:guide id="7"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3F9C4DB-E22F-4B09-B938-ACA10E847961}"/>
              </a:ext>
            </a:extLst>
          </p:cNvPr>
          <p:cNvSpPr>
            <a:spLocks noGrp="1"/>
          </p:cNvSpPr>
          <p:nvPr>
            <p:ph type="title"/>
          </p:nvPr>
        </p:nvSpPr>
        <p:spPr>
          <a:xfrm>
            <a:off x="644279" y="4612011"/>
            <a:ext cx="10903440" cy="784754"/>
          </a:xfrm>
        </p:spPr>
        <p:txBody>
          <a:bodyPr/>
          <a:lstStyle/>
          <a:p>
            <a:r>
              <a:rPr lang="nl-NL" b="0" dirty="0">
                <a:solidFill>
                  <a:schemeClr val="accent3"/>
                </a:solidFill>
              </a:rPr>
              <a:t>Stakeholderbijeenkomst RESU16</a:t>
            </a:r>
            <a:br>
              <a:rPr lang="nl-NL" b="0" dirty="0">
                <a:solidFill>
                  <a:schemeClr val="accent3"/>
                </a:solidFill>
              </a:rPr>
            </a:br>
            <a:br>
              <a:rPr lang="nl-NL" b="0" dirty="0">
                <a:solidFill>
                  <a:schemeClr val="accent3"/>
                </a:solidFill>
              </a:rPr>
            </a:br>
            <a:r>
              <a:rPr lang="nl-NL" sz="3400" dirty="0">
                <a:solidFill>
                  <a:schemeClr val="accent3"/>
                </a:solidFill>
              </a:rPr>
              <a:t>Elektriciteitsatelier – onderdeel zoekgebieden</a:t>
            </a:r>
          </a:p>
        </p:txBody>
      </p:sp>
      <p:sp>
        <p:nvSpPr>
          <p:cNvPr id="4" name="Tijdelijke aanduiding voor datum 3">
            <a:extLst>
              <a:ext uri="{FF2B5EF4-FFF2-40B4-BE49-F238E27FC236}">
                <a16:creationId xmlns:a16="http://schemas.microsoft.com/office/drawing/2014/main" id="{AA612130-4B14-4566-A768-0768CA9DEE86}"/>
              </a:ext>
            </a:extLst>
          </p:cNvPr>
          <p:cNvSpPr>
            <a:spLocks noGrp="1"/>
          </p:cNvSpPr>
          <p:nvPr>
            <p:ph type="dt" sz="half" idx="10"/>
          </p:nvPr>
        </p:nvSpPr>
        <p:spPr/>
        <p:txBody>
          <a:bodyPr/>
          <a:lstStyle/>
          <a:p>
            <a:fld id="{F4D2C2B0-916A-41D5-BD0B-88EE9E35F1DF}" type="datetime1">
              <a:rPr lang="en-US" smtClean="0"/>
              <a:t>11/19/2020</a:t>
            </a:fld>
            <a:endParaRPr lang="en-US"/>
          </a:p>
        </p:txBody>
      </p:sp>
      <p:sp>
        <p:nvSpPr>
          <p:cNvPr id="5" name="Tijdelijke aanduiding voor voettekst 4">
            <a:extLst>
              <a:ext uri="{FF2B5EF4-FFF2-40B4-BE49-F238E27FC236}">
                <a16:creationId xmlns:a16="http://schemas.microsoft.com/office/drawing/2014/main" id="{9259502B-0DD9-44CD-BB35-340B7946040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1B9386A-FBE0-4035-9D63-675A6ACC8349}"/>
              </a:ext>
            </a:extLst>
          </p:cNvPr>
          <p:cNvSpPr>
            <a:spLocks noGrp="1"/>
          </p:cNvSpPr>
          <p:nvPr>
            <p:ph type="sldNum" sz="quarter" idx="12"/>
          </p:nvPr>
        </p:nvSpPr>
        <p:spPr/>
        <p:txBody>
          <a:bodyPr/>
          <a:lstStyle/>
          <a:p>
            <a:fld id="{63D2515C-A37A-744F-8DA2-E1C9190E5349}" type="slidenum">
              <a:rPr lang="en-US" smtClean="0"/>
              <a:t>1</a:t>
            </a:fld>
            <a:endParaRPr lang="en-US"/>
          </a:p>
        </p:txBody>
      </p:sp>
      <p:pic>
        <p:nvPicPr>
          <p:cNvPr id="8" name="Picture 4">
            <a:extLst>
              <a:ext uri="{FF2B5EF4-FFF2-40B4-BE49-F238E27FC236}">
                <a16:creationId xmlns:a16="http://schemas.microsoft.com/office/drawing/2014/main" id="{1CBBCAC0-A753-4840-98A7-102D31B7B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28" y="2888535"/>
            <a:ext cx="1222650" cy="1225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CE18592-A661-814B-9528-99A08BFF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210" y="2888535"/>
            <a:ext cx="1177936" cy="117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3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3F9C4DB-E22F-4B09-B938-ACA10E847961}"/>
              </a:ext>
            </a:extLst>
          </p:cNvPr>
          <p:cNvSpPr>
            <a:spLocks noGrp="1"/>
          </p:cNvSpPr>
          <p:nvPr>
            <p:ph type="title"/>
          </p:nvPr>
        </p:nvSpPr>
        <p:spPr>
          <a:xfrm>
            <a:off x="698257" y="4612011"/>
            <a:ext cx="10795485" cy="784754"/>
          </a:xfrm>
        </p:spPr>
        <p:txBody>
          <a:bodyPr/>
          <a:lstStyle/>
          <a:p>
            <a:r>
              <a:rPr lang="nl-NL" b="0" dirty="0">
                <a:solidFill>
                  <a:schemeClr val="accent3"/>
                </a:solidFill>
              </a:rPr>
              <a:t>Stakeholderbijeenkomst RESU16</a:t>
            </a:r>
            <a:br>
              <a:rPr lang="nl-NL" b="0" dirty="0">
                <a:solidFill>
                  <a:schemeClr val="accent3"/>
                </a:solidFill>
              </a:rPr>
            </a:br>
            <a:br>
              <a:rPr lang="nl-NL" b="0" dirty="0">
                <a:solidFill>
                  <a:schemeClr val="accent3"/>
                </a:solidFill>
              </a:rPr>
            </a:br>
            <a:r>
              <a:rPr lang="nl-NL" sz="3400" dirty="0">
                <a:solidFill>
                  <a:schemeClr val="accent3"/>
                </a:solidFill>
              </a:rPr>
              <a:t>Participatie </a:t>
            </a:r>
          </a:p>
        </p:txBody>
      </p:sp>
      <p:sp>
        <p:nvSpPr>
          <p:cNvPr id="4" name="Tijdelijke aanduiding voor datum 3">
            <a:extLst>
              <a:ext uri="{FF2B5EF4-FFF2-40B4-BE49-F238E27FC236}">
                <a16:creationId xmlns:a16="http://schemas.microsoft.com/office/drawing/2014/main" id="{AA612130-4B14-4566-A768-0768CA9DEE86}"/>
              </a:ext>
            </a:extLst>
          </p:cNvPr>
          <p:cNvSpPr>
            <a:spLocks noGrp="1"/>
          </p:cNvSpPr>
          <p:nvPr>
            <p:ph type="dt" sz="half" idx="10"/>
          </p:nvPr>
        </p:nvSpPr>
        <p:spPr/>
        <p:txBody>
          <a:bodyPr/>
          <a:lstStyle/>
          <a:p>
            <a:fld id="{F4D2C2B0-916A-41D5-BD0B-88EE9E35F1DF}" type="datetime1">
              <a:rPr lang="en-US" smtClean="0"/>
              <a:t>11/19/2020</a:t>
            </a:fld>
            <a:endParaRPr lang="en-US"/>
          </a:p>
        </p:txBody>
      </p:sp>
      <p:sp>
        <p:nvSpPr>
          <p:cNvPr id="5" name="Tijdelijke aanduiding voor voettekst 4">
            <a:extLst>
              <a:ext uri="{FF2B5EF4-FFF2-40B4-BE49-F238E27FC236}">
                <a16:creationId xmlns:a16="http://schemas.microsoft.com/office/drawing/2014/main" id="{9259502B-0DD9-44CD-BB35-340B7946040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1B9386A-FBE0-4035-9D63-675A6ACC8349}"/>
              </a:ext>
            </a:extLst>
          </p:cNvPr>
          <p:cNvSpPr>
            <a:spLocks noGrp="1"/>
          </p:cNvSpPr>
          <p:nvPr>
            <p:ph type="sldNum" sz="quarter" idx="12"/>
          </p:nvPr>
        </p:nvSpPr>
        <p:spPr/>
        <p:txBody>
          <a:bodyPr/>
          <a:lstStyle/>
          <a:p>
            <a:fld id="{63D2515C-A37A-744F-8DA2-E1C9190E5349}" type="slidenum">
              <a:rPr lang="en-US" smtClean="0"/>
              <a:t>10</a:t>
            </a:fld>
            <a:endParaRPr lang="en-US"/>
          </a:p>
        </p:txBody>
      </p:sp>
      <p:pic>
        <p:nvPicPr>
          <p:cNvPr id="8" name="Picture 4">
            <a:extLst>
              <a:ext uri="{FF2B5EF4-FFF2-40B4-BE49-F238E27FC236}">
                <a16:creationId xmlns:a16="http://schemas.microsoft.com/office/drawing/2014/main" id="{1CBBCAC0-A753-4840-98A7-102D31B7B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28" y="2888535"/>
            <a:ext cx="1222650" cy="1225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CE18592-A661-814B-9528-99A08BFF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210" y="2888535"/>
            <a:ext cx="1177936" cy="117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1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3F9C4DB-E22F-4B09-B938-ACA10E847961}"/>
              </a:ext>
            </a:extLst>
          </p:cNvPr>
          <p:cNvSpPr>
            <a:spLocks noGrp="1"/>
          </p:cNvSpPr>
          <p:nvPr>
            <p:ph type="title"/>
          </p:nvPr>
        </p:nvSpPr>
        <p:spPr>
          <a:xfrm>
            <a:off x="698257" y="4612011"/>
            <a:ext cx="10795485" cy="784754"/>
          </a:xfrm>
        </p:spPr>
        <p:txBody>
          <a:bodyPr/>
          <a:lstStyle/>
          <a:p>
            <a:r>
              <a:rPr lang="nl-NL" b="0" dirty="0">
                <a:solidFill>
                  <a:schemeClr val="accent3"/>
                </a:solidFill>
              </a:rPr>
              <a:t>Stakeholderbijeenkomst RESU16</a:t>
            </a:r>
            <a:br>
              <a:rPr lang="nl-NL" b="0" dirty="0">
                <a:solidFill>
                  <a:schemeClr val="accent3"/>
                </a:solidFill>
              </a:rPr>
            </a:br>
            <a:br>
              <a:rPr lang="nl-NL" b="0" dirty="0">
                <a:solidFill>
                  <a:schemeClr val="accent3"/>
                </a:solidFill>
              </a:rPr>
            </a:br>
            <a:r>
              <a:rPr lang="nl-NL" sz="3400" dirty="0">
                <a:solidFill>
                  <a:schemeClr val="accent3"/>
                </a:solidFill>
              </a:rPr>
              <a:t>Elektriciteitsatelier – onderdeel participatie </a:t>
            </a:r>
          </a:p>
        </p:txBody>
      </p:sp>
      <p:sp>
        <p:nvSpPr>
          <p:cNvPr id="4" name="Tijdelijke aanduiding voor datum 3">
            <a:extLst>
              <a:ext uri="{FF2B5EF4-FFF2-40B4-BE49-F238E27FC236}">
                <a16:creationId xmlns:a16="http://schemas.microsoft.com/office/drawing/2014/main" id="{AA612130-4B14-4566-A768-0768CA9DEE86}"/>
              </a:ext>
            </a:extLst>
          </p:cNvPr>
          <p:cNvSpPr>
            <a:spLocks noGrp="1"/>
          </p:cNvSpPr>
          <p:nvPr>
            <p:ph type="dt" sz="half" idx="10"/>
          </p:nvPr>
        </p:nvSpPr>
        <p:spPr/>
        <p:txBody>
          <a:bodyPr/>
          <a:lstStyle/>
          <a:p>
            <a:fld id="{F4D2C2B0-916A-41D5-BD0B-88EE9E35F1DF}" type="datetime1">
              <a:rPr lang="en-US" smtClean="0"/>
              <a:t>11/19/2020</a:t>
            </a:fld>
            <a:endParaRPr lang="en-US"/>
          </a:p>
        </p:txBody>
      </p:sp>
      <p:sp>
        <p:nvSpPr>
          <p:cNvPr id="5" name="Tijdelijke aanduiding voor voettekst 4">
            <a:extLst>
              <a:ext uri="{FF2B5EF4-FFF2-40B4-BE49-F238E27FC236}">
                <a16:creationId xmlns:a16="http://schemas.microsoft.com/office/drawing/2014/main" id="{9259502B-0DD9-44CD-BB35-340B7946040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1B9386A-FBE0-4035-9D63-675A6ACC8349}"/>
              </a:ext>
            </a:extLst>
          </p:cNvPr>
          <p:cNvSpPr>
            <a:spLocks noGrp="1"/>
          </p:cNvSpPr>
          <p:nvPr>
            <p:ph type="sldNum" sz="quarter" idx="12"/>
          </p:nvPr>
        </p:nvSpPr>
        <p:spPr/>
        <p:txBody>
          <a:bodyPr/>
          <a:lstStyle/>
          <a:p>
            <a:fld id="{63D2515C-A37A-744F-8DA2-E1C9190E5349}" type="slidenum">
              <a:rPr lang="en-US" smtClean="0"/>
              <a:t>11</a:t>
            </a:fld>
            <a:endParaRPr lang="en-US"/>
          </a:p>
        </p:txBody>
      </p:sp>
      <p:pic>
        <p:nvPicPr>
          <p:cNvPr id="8" name="Picture 4">
            <a:extLst>
              <a:ext uri="{FF2B5EF4-FFF2-40B4-BE49-F238E27FC236}">
                <a16:creationId xmlns:a16="http://schemas.microsoft.com/office/drawing/2014/main" id="{1CBBCAC0-A753-4840-98A7-102D31B7B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28" y="2888535"/>
            <a:ext cx="1222650" cy="1225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CE18592-A661-814B-9528-99A08BFF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210" y="2888535"/>
            <a:ext cx="1177936" cy="117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9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3207224" y="265502"/>
            <a:ext cx="5768454" cy="635337"/>
          </a:xfrm>
        </p:spPr>
        <p:txBody>
          <a:bodyPr/>
          <a:lstStyle/>
          <a:p>
            <a:r>
              <a:rPr lang="nl-NL" dirty="0"/>
              <a:t>Vraag en opzet</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331164"/>
            <a:ext cx="10801350" cy="4580212"/>
          </a:xfrm>
        </p:spPr>
        <p:txBody>
          <a:bodyPr/>
          <a:lstStyle/>
          <a:p>
            <a:r>
              <a:rPr lang="nl-NL" dirty="0"/>
              <a:t>De twee sessies over participatie draaiden om de vraag: </a:t>
            </a:r>
          </a:p>
          <a:p>
            <a:pPr marL="0" indent="0">
              <a:buNone/>
            </a:pPr>
            <a:r>
              <a:rPr lang="nl-NL" b="1" dirty="0"/>
              <a:t>“Welke uitdagingen en oplossingen zijn er bij het betrekken van regionale stakeholders bij het lokale proces van participatie over het duurzaam opwekken van elektriciteit?”</a:t>
            </a:r>
          </a:p>
          <a:p>
            <a:endParaRPr lang="nl-NL" dirty="0"/>
          </a:p>
          <a:p>
            <a:r>
              <a:rPr lang="nl-NL" dirty="0"/>
              <a:t>Tijdens de sessies zijn deelnemers gevraagd te antwoorden via post </a:t>
            </a:r>
            <a:r>
              <a:rPr lang="nl-NL" dirty="0" err="1"/>
              <a:t>its</a:t>
            </a:r>
            <a:r>
              <a:rPr lang="nl-NL" dirty="0"/>
              <a:t> op Jamboard. Deze post </a:t>
            </a:r>
            <a:r>
              <a:rPr lang="nl-NL" dirty="0" err="1"/>
              <a:t>its</a:t>
            </a:r>
            <a:r>
              <a:rPr lang="nl-NL" dirty="0"/>
              <a:t> zijn zo veel mogelijk geordend op onderwerp. Op basis van de gegeven antwoorden is door de gespreksleider het gesprek gevoerd met de deelnemers. </a:t>
            </a:r>
          </a:p>
          <a:p>
            <a:r>
              <a:rPr lang="nl-NL" dirty="0"/>
              <a:t>Deze presentatie is een weergave van de discussies tussen de deelnemers. De input is onderverdeeld in de rol van regionale stakeholders en het lokale participatieproces. Steeds zijn eerst de zorgen, uitdagingen en risico’s genoemd.</a:t>
            </a:r>
          </a:p>
          <a:p>
            <a:pPr lvl="1"/>
            <a:r>
              <a:rPr lang="nl-NL" sz="1800" dirty="0">
                <a:solidFill>
                  <a:schemeClr val="accent1"/>
                </a:solidFill>
              </a:rPr>
              <a:t>Gevolgd door ideeën en oplossingen in het groen. </a:t>
            </a:r>
            <a:r>
              <a:rPr lang="nl-NL" dirty="0"/>
              <a:t> </a:t>
            </a:r>
          </a:p>
          <a:p>
            <a:endParaRPr lang="nl-NL" dirty="0"/>
          </a:p>
          <a:p>
            <a:endParaRPr lang="nl-NL" dirty="0"/>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12</a:t>
            </a:fld>
            <a:endParaRPr lang="nl-NL"/>
          </a:p>
        </p:txBody>
      </p:sp>
    </p:spTree>
    <p:extLst>
      <p:ext uri="{BB962C8B-B14F-4D97-AF65-F5344CB8AC3E}">
        <p14:creationId xmlns:p14="http://schemas.microsoft.com/office/powerpoint/2010/main" val="130691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3207224" y="249643"/>
            <a:ext cx="5768454" cy="635337"/>
          </a:xfrm>
        </p:spPr>
        <p:txBody>
          <a:bodyPr/>
          <a:lstStyle/>
          <a:p>
            <a:r>
              <a:rPr lang="nl-NL" dirty="0"/>
              <a:t>Regionale stakeholders</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341438"/>
            <a:ext cx="10801350" cy="4580212"/>
          </a:xfrm>
        </p:spPr>
        <p:txBody>
          <a:bodyPr/>
          <a:lstStyle/>
          <a:p>
            <a:r>
              <a:rPr lang="nl-NL" dirty="0"/>
              <a:t>Het is voor regionale stakeholders niet altijd mogelijk om bij de verschillende lokale participatieprocessen in de regio betrokken te zijn en input te leveren.</a:t>
            </a:r>
          </a:p>
          <a:p>
            <a:pPr marL="658813" lvl="1" indent="-342900"/>
            <a:r>
              <a:rPr lang="nl-NL" sz="1800" dirty="0">
                <a:solidFill>
                  <a:schemeClr val="accent1"/>
                </a:solidFill>
              </a:rPr>
              <a:t>Een aantal gemeenten bundelt de lokale processen, waardoor het aantal bijeenkomsten overzichtelijk blijft. </a:t>
            </a:r>
          </a:p>
          <a:p>
            <a:r>
              <a:rPr lang="nl-NL" dirty="0"/>
              <a:t>De rol en houding van regionale stakeholders wordt als uitdaging én oplossing genoemd. Hoe zorgen we ervoor dat stakeholders voorbij het eigenbelang kijken, zich committeren aan de RES-opgave en samen naar oplossingen zoeken? </a:t>
            </a:r>
          </a:p>
          <a:p>
            <a:pPr marL="658813" lvl="1" indent="-342900"/>
            <a:r>
              <a:rPr lang="nl-NL" sz="1800" dirty="0">
                <a:solidFill>
                  <a:schemeClr val="accent1"/>
                </a:solidFill>
              </a:rPr>
              <a:t>Stakeholders kunnen de lokale processen ondersteunen met tools en kennis. Ook kunnen ze lokale partijen laten samenwerken om een gezamenlijke visie te ontwikkelen door hen het belang van het grotere plaatje (de regionale opgave) te laten zien. Op regionaal niveau is het gebruikelijker om samen te werken en te denken in koppelkansen. </a:t>
            </a:r>
          </a:p>
          <a:p>
            <a:r>
              <a:rPr lang="nl-NL" dirty="0"/>
              <a:t>Ook het verschil tussen de invloed en mogelijkheden van regionale en lokale stakeholders is een aandachtspunt. Hoe kunnen lokale stakeholders opboksen tegen grotere regionale organisaties? En andersom, hoe kunnen regionale stakeholders de lokale ontwikkelingen, partijen en belangen leren kennen?</a:t>
            </a:r>
          </a:p>
          <a:p>
            <a:pPr marL="658813" lvl="1" indent="-342900"/>
            <a:r>
              <a:rPr lang="nl-NL" sz="1800" dirty="0">
                <a:solidFill>
                  <a:schemeClr val="accent1"/>
                </a:solidFill>
              </a:rPr>
              <a:t>Lokale stakeholders kunnen krachten bundelen in een gebied en samen bepalen welke wensen zij voor een gebied hebben. Zo kunnen zij zich samen presenteren richting de gemeente, buurgemeenten en regionale stakeholders.</a:t>
            </a: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13</a:t>
            </a:fld>
            <a:endParaRPr lang="nl-NL"/>
          </a:p>
        </p:txBody>
      </p:sp>
    </p:spTree>
    <p:extLst>
      <p:ext uri="{BB962C8B-B14F-4D97-AF65-F5344CB8AC3E}">
        <p14:creationId xmlns:p14="http://schemas.microsoft.com/office/powerpoint/2010/main" val="410572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3207224" y="301013"/>
            <a:ext cx="5768454" cy="635337"/>
          </a:xfrm>
        </p:spPr>
        <p:txBody>
          <a:bodyPr/>
          <a:lstStyle/>
          <a:p>
            <a:r>
              <a:rPr lang="nl-NL" dirty="0"/>
              <a:t>Lokale participatieproces</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p:txBody>
          <a:bodyPr/>
          <a:lstStyle/>
          <a:p>
            <a:r>
              <a:rPr lang="nl-NL" dirty="0"/>
              <a:t>In het lokale participatieproces is het omgaan met en wegen van tegengestelde belangen een grote uitdaging. Het is een grote uitdaging om op basis van alle inbreng tot een resultaat te komen. De vraag is hoe een win-win-win-situatie gecreëerd kan worden.</a:t>
            </a:r>
          </a:p>
          <a:p>
            <a:pPr marL="658813" lvl="1" indent="-342900"/>
            <a:r>
              <a:rPr lang="nl-NL" sz="1800" dirty="0">
                <a:solidFill>
                  <a:schemeClr val="accent1"/>
                </a:solidFill>
              </a:rPr>
              <a:t>Deelnemers noemen het belang van zo veel mogelijk geluiden horen, en alle belangen afwegen. Het is belangrijk om lokaal en regionaal hetzelfde gesprek te voeren. Om keuzes te maken is een ‘lange horizon’ nodig, maar ook lef en leiderschap om het ingewikkelde gesprek te voeren. Uiteindelijk zijn er velen met hetzelfde vraag: hoe komen we naar het gebruik van duurzame energie?  </a:t>
            </a:r>
          </a:p>
          <a:p>
            <a:r>
              <a:rPr lang="nl-NL" dirty="0"/>
              <a:t>Met betrekking tot de zoekgebieden worden meerdere uitdagingen en zorgen genoemd: de verdeling van de 1,8 </a:t>
            </a:r>
            <a:r>
              <a:rPr lang="nl-NL" dirty="0" err="1"/>
              <a:t>TWh</a:t>
            </a:r>
            <a:r>
              <a:rPr lang="nl-NL" dirty="0"/>
              <a:t> over de regio, de spanning tussen landschappelijke en maatschappelijke wensen en de mogelijkheden van het elektriciteitsnet. Daarnaast de ongelijktijdigheid tussen regionaal en gemeentelijk beleid en lopende projecten. Hoe wordt een selectie gemaakt uit de grote hoeveelheid geschikte zoekgebieden? En wordt regionale kennis meegenomen in lokale processen?</a:t>
            </a:r>
          </a:p>
          <a:p>
            <a:pPr marL="601663" lvl="1" indent="-285750"/>
            <a:r>
              <a:rPr lang="nl-NL" sz="1800" dirty="0">
                <a:solidFill>
                  <a:schemeClr val="accent1"/>
                </a:solidFill>
              </a:rPr>
              <a:t>Het is belangrijk om het ‘grensoverschrijdende plaatje’ in de gaten te houden. Buurgemeenten moeten zoeken naar grensoverschrijdende structuren in het landschap. Ook is het aan te raden eerst bijvoorbeeld voorwaarden, criteria, principes en gedragscodes op te stellen. Op basis daarvan kan er naar zoekgebieden gekeken worden, met concrete input van burgers. Een andere oplossing is om (naar voorbeeld van gemeente Woerden) geen projecten toe te staan voordat de gemeente voorwaarden heeft vastgesteld.</a:t>
            </a: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14</a:t>
            </a:fld>
            <a:endParaRPr lang="nl-NL"/>
          </a:p>
        </p:txBody>
      </p:sp>
    </p:spTree>
    <p:extLst>
      <p:ext uri="{BB962C8B-B14F-4D97-AF65-F5344CB8AC3E}">
        <p14:creationId xmlns:p14="http://schemas.microsoft.com/office/powerpoint/2010/main" val="177670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3207224" y="301013"/>
            <a:ext cx="5768454" cy="635337"/>
          </a:xfrm>
        </p:spPr>
        <p:txBody>
          <a:bodyPr/>
          <a:lstStyle/>
          <a:p>
            <a:r>
              <a:rPr lang="nl-NL" dirty="0"/>
              <a:t>Participatie burgers </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p:txBody>
          <a:bodyPr/>
          <a:lstStyle/>
          <a:p>
            <a:r>
              <a:rPr lang="nl-NL" dirty="0"/>
              <a:t>Een andere uitdaging is het betrekken van burgers bij het participatieproces; in het bijzonder jongeren en inwoners van het buitengebied. Waar halen zij kennis en expertise vandaan? Hoe kunnen zij begeleid worden? Lokaal eigendom, zeggenschap, proces- en financiële participatie zijn voor veel inwoners en organisaties nog een stap te ver om over na te denken. </a:t>
            </a:r>
            <a:endParaRPr lang="nl-NL" sz="1800" dirty="0">
              <a:solidFill>
                <a:schemeClr val="accent1"/>
              </a:solidFill>
            </a:endParaRPr>
          </a:p>
          <a:p>
            <a:pPr marL="658813" lvl="1" indent="-342900"/>
            <a:r>
              <a:rPr lang="nl-NL" sz="1800" dirty="0">
                <a:solidFill>
                  <a:schemeClr val="accent1"/>
                </a:solidFill>
              </a:rPr>
              <a:t>Burgers worden aangemoedigd de regie te nemen en gezamenlijk te bedenken welke wensen er zijn voor een gebied. Deelnemers benadrukken dat veel mensen hetzelfde willen: een leefbare omgeving en duurzame toekomst. Er wordt al veel meegedacht door boeren en burgers, er ontstaat saamhorigheid. Ook zijn er coöperaties in Utrecht die kennis en expertise delen. </a:t>
            </a:r>
          </a:p>
          <a:p>
            <a:r>
              <a:rPr lang="nl-NL" dirty="0"/>
              <a:t>Daarnaast zijn er veel zorgen bij burgers. Weerstand zal blijven, maar hoe kan het zo veel mogelijk (op inhoud) weggenomen worden? </a:t>
            </a:r>
          </a:p>
          <a:p>
            <a:pPr marL="658813" lvl="1" indent="-342900"/>
            <a:r>
              <a:rPr lang="nl-NL" sz="1800" dirty="0">
                <a:solidFill>
                  <a:schemeClr val="accent1"/>
                </a:solidFill>
              </a:rPr>
              <a:t>Het is goed om vragen van burgers in een vroeg stadium te beantwoorden. Transparante, consequente en op feiten gebaseerde communicatie is daarbij belangrijk.</a:t>
            </a: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15</a:t>
            </a:fld>
            <a:endParaRPr lang="nl-NL"/>
          </a:p>
        </p:txBody>
      </p:sp>
    </p:spTree>
    <p:extLst>
      <p:ext uri="{BB962C8B-B14F-4D97-AF65-F5344CB8AC3E}">
        <p14:creationId xmlns:p14="http://schemas.microsoft.com/office/powerpoint/2010/main" val="335899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3207224" y="301013"/>
            <a:ext cx="5768454" cy="635337"/>
          </a:xfrm>
        </p:spPr>
        <p:txBody>
          <a:bodyPr/>
          <a:lstStyle/>
          <a:p>
            <a:r>
              <a:rPr lang="nl-NL" dirty="0"/>
              <a:t>Concluderende aanbevelingen</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p:txBody>
          <a:bodyPr/>
          <a:lstStyle/>
          <a:p>
            <a:endParaRPr lang="nl-NL" dirty="0"/>
          </a:p>
          <a:p>
            <a:r>
              <a:rPr lang="nl-NL" dirty="0"/>
              <a:t>De discussie in beide groepen leverden vergelijkbare conclusies op, die samen te vatten in onderstaande aanbevelingen:</a:t>
            </a:r>
          </a:p>
          <a:p>
            <a:pPr lvl="1"/>
            <a:endParaRPr lang="nl-NL" sz="2200" dirty="0"/>
          </a:p>
          <a:p>
            <a:pPr lvl="1"/>
            <a:r>
              <a:rPr lang="nl-NL" sz="2200" dirty="0"/>
              <a:t>Gemeenten en stakeholders: zoek vroegtijdig de verbinding met elkaar. </a:t>
            </a:r>
          </a:p>
          <a:p>
            <a:pPr lvl="1"/>
            <a:r>
              <a:rPr lang="nl-NL" sz="2200" dirty="0"/>
              <a:t>Gemeenten: zoek waar mogelijk de samenwerking met buurgemeenten. Op die manier blijft het behapbaar voor stakeholders. </a:t>
            </a:r>
          </a:p>
          <a:p>
            <a:pPr lvl="1"/>
            <a:r>
              <a:rPr lang="nl-NL" sz="2200" dirty="0"/>
              <a:t>Stakeholders: zoek waar mogelijk de samenwerking met andere stakeholders.</a:t>
            </a:r>
          </a:p>
          <a:p>
            <a:pPr lvl="1"/>
            <a:endParaRPr lang="nl-NL" sz="2200" dirty="0"/>
          </a:p>
          <a:p>
            <a:pPr marL="342900" indent="-342900">
              <a:buFont typeface="+mj-lt"/>
              <a:buAutoNum type="arabicPeriod"/>
            </a:pPr>
            <a:endParaRPr lang="nl-NL" dirty="0"/>
          </a:p>
          <a:p>
            <a:pPr marL="342900" indent="-342900">
              <a:buFont typeface="+mj-lt"/>
              <a:buAutoNum type="arabicPeriod"/>
            </a:pPr>
            <a:endParaRPr lang="nl-NL" dirty="0"/>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16</a:t>
            </a:fld>
            <a:endParaRPr lang="nl-NL"/>
          </a:p>
        </p:txBody>
      </p:sp>
    </p:spTree>
    <p:extLst>
      <p:ext uri="{BB962C8B-B14F-4D97-AF65-F5344CB8AC3E}">
        <p14:creationId xmlns:p14="http://schemas.microsoft.com/office/powerpoint/2010/main" val="160966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4B2938E-B9C7-49C3-82AB-659AC01603F5}"/>
              </a:ext>
            </a:extLst>
          </p:cNvPr>
          <p:cNvSpPr>
            <a:spLocks noGrp="1"/>
          </p:cNvSpPr>
          <p:nvPr>
            <p:ph type="title"/>
          </p:nvPr>
        </p:nvSpPr>
        <p:spPr/>
        <p:txBody>
          <a:bodyPr/>
          <a:lstStyle/>
          <a:p>
            <a:r>
              <a:rPr lang="nl-NL" dirty="0"/>
              <a:t>Vragen </a:t>
            </a:r>
            <a:r>
              <a:rPr lang="nl-NL" dirty="0" err="1"/>
              <a:t>mentimeter</a:t>
            </a:r>
            <a:endParaRPr lang="nl-NL" b="1" dirty="0"/>
          </a:p>
        </p:txBody>
      </p:sp>
      <p:sp>
        <p:nvSpPr>
          <p:cNvPr id="3" name="Tijdelijke aanduiding voor inhoud 2">
            <a:extLst>
              <a:ext uri="{FF2B5EF4-FFF2-40B4-BE49-F238E27FC236}">
                <a16:creationId xmlns:a16="http://schemas.microsoft.com/office/drawing/2014/main" id="{35EF8174-B721-40FC-B04B-E912373E103B}"/>
              </a:ext>
            </a:extLst>
          </p:cNvPr>
          <p:cNvSpPr>
            <a:spLocks noGrp="1"/>
          </p:cNvSpPr>
          <p:nvPr>
            <p:ph idx="1"/>
          </p:nvPr>
        </p:nvSpPr>
        <p:spPr/>
        <p:txBody>
          <a:bodyPr/>
          <a:lstStyle/>
          <a:p>
            <a:endParaRPr lang="nl-NL" dirty="0"/>
          </a:p>
          <a:p>
            <a:endParaRPr lang="nl-NL" dirty="0"/>
          </a:p>
          <a:p>
            <a:endParaRPr lang="nl-NL" dirty="0"/>
          </a:p>
        </p:txBody>
      </p:sp>
      <p:sp>
        <p:nvSpPr>
          <p:cNvPr id="5" name="Tijdelijke aanduiding voor datum 4">
            <a:extLst>
              <a:ext uri="{FF2B5EF4-FFF2-40B4-BE49-F238E27FC236}">
                <a16:creationId xmlns:a16="http://schemas.microsoft.com/office/drawing/2014/main" id="{6EA66F19-D653-4791-9463-A34A7D18A0E1}"/>
              </a:ext>
            </a:extLst>
          </p:cNvPr>
          <p:cNvSpPr>
            <a:spLocks noGrp="1"/>
          </p:cNvSpPr>
          <p:nvPr>
            <p:ph type="dt" sz="half" idx="10"/>
          </p:nvPr>
        </p:nvSpPr>
        <p:spPr/>
        <p:txBody>
          <a:bodyPr/>
          <a:lstStyle/>
          <a:p>
            <a:fld id="{6FD84C00-8F47-4156-98C2-A2BD1442C1CD}" type="datetime1">
              <a:rPr lang="en-US" smtClean="0"/>
              <a:t>11/19/2020</a:t>
            </a:fld>
            <a:endParaRPr lang="nl-NL"/>
          </a:p>
        </p:txBody>
      </p:sp>
      <p:sp>
        <p:nvSpPr>
          <p:cNvPr id="2" name="Tijdelijke aanduiding voor voettekst 1">
            <a:extLst>
              <a:ext uri="{FF2B5EF4-FFF2-40B4-BE49-F238E27FC236}">
                <a16:creationId xmlns:a16="http://schemas.microsoft.com/office/drawing/2014/main" id="{7C8B862F-861B-4A12-8000-1002BE9930E7}"/>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D8077FB6-0190-4123-805B-DF0C6D506FAF}"/>
              </a:ext>
            </a:extLst>
          </p:cNvPr>
          <p:cNvSpPr>
            <a:spLocks noGrp="1"/>
          </p:cNvSpPr>
          <p:nvPr>
            <p:ph type="sldNum" sz="quarter" idx="12"/>
          </p:nvPr>
        </p:nvSpPr>
        <p:spPr/>
        <p:txBody>
          <a:bodyPr/>
          <a:lstStyle/>
          <a:p>
            <a:fld id="{63D2515C-A37A-744F-8DA2-E1C9190E5349}" type="slidenum">
              <a:rPr lang="en-US" smtClean="0"/>
              <a:t>2</a:t>
            </a:fld>
            <a:endParaRPr lang="en-US"/>
          </a:p>
        </p:txBody>
      </p:sp>
      <p:sp>
        <p:nvSpPr>
          <p:cNvPr id="8" name="Tijdelijke aanduiding voor tekst 7">
            <a:extLst>
              <a:ext uri="{FF2B5EF4-FFF2-40B4-BE49-F238E27FC236}">
                <a16:creationId xmlns:a16="http://schemas.microsoft.com/office/drawing/2014/main" id="{4C8A1581-6275-4852-86AC-AC235C395AA1}"/>
              </a:ext>
            </a:extLst>
          </p:cNvPr>
          <p:cNvSpPr>
            <a:spLocks noGrp="1"/>
          </p:cNvSpPr>
          <p:nvPr>
            <p:ph type="body" sz="quarter" idx="13"/>
          </p:nvPr>
        </p:nvSpPr>
        <p:spPr>
          <a:xfrm>
            <a:off x="2130960" y="2655848"/>
            <a:ext cx="8063430" cy="298634"/>
          </a:xfrm>
        </p:spPr>
        <p:txBody>
          <a:bodyPr/>
          <a:lstStyle/>
          <a:p>
            <a:endParaRPr lang="nl-NL" b="1" dirty="0"/>
          </a:p>
          <a:p>
            <a:r>
              <a:rPr lang="nl-NL" b="1" dirty="0"/>
              <a:t>Vraag 1:</a:t>
            </a:r>
            <a:br>
              <a:rPr lang="nl-NL" b="1" dirty="0"/>
            </a:br>
            <a:r>
              <a:rPr lang="nl-NL" b="1" dirty="0"/>
              <a:t>Wat kunt u de gemeenten aanbieden als hulp bij het </a:t>
            </a:r>
            <a:br>
              <a:rPr lang="nl-NL" b="1" dirty="0"/>
            </a:br>
            <a:r>
              <a:rPr lang="nl-NL" b="1" dirty="0"/>
              <a:t>concretiseren van zoekgebieden /  lokale zoekproces?</a:t>
            </a:r>
            <a:r>
              <a:rPr lang="nl-NL" dirty="0"/>
              <a:t> </a:t>
            </a:r>
          </a:p>
        </p:txBody>
      </p:sp>
      <p:sp>
        <p:nvSpPr>
          <p:cNvPr id="10" name="Tijdelijke aanduiding voor tekst 9">
            <a:extLst>
              <a:ext uri="{FF2B5EF4-FFF2-40B4-BE49-F238E27FC236}">
                <a16:creationId xmlns:a16="http://schemas.microsoft.com/office/drawing/2014/main" id="{2C23D808-F836-4505-BCD4-07CB4A8CEDF5}"/>
              </a:ext>
            </a:extLst>
          </p:cNvPr>
          <p:cNvSpPr>
            <a:spLocks noGrp="1"/>
          </p:cNvSpPr>
          <p:nvPr>
            <p:ph type="body" sz="quarter" idx="14"/>
          </p:nvPr>
        </p:nvSpPr>
        <p:spPr>
          <a:xfrm>
            <a:off x="2064818" y="5106319"/>
            <a:ext cx="8063430" cy="298634"/>
          </a:xfrm>
        </p:spPr>
        <p:txBody>
          <a:bodyPr/>
          <a:lstStyle/>
          <a:p>
            <a:r>
              <a:rPr lang="nl-NL" b="1" dirty="0"/>
              <a:t>Vraag 2:</a:t>
            </a:r>
            <a:br>
              <a:rPr lang="nl-NL" b="1" dirty="0"/>
            </a:br>
            <a:r>
              <a:rPr lang="nl-NL" b="1" dirty="0"/>
              <a:t>Wat adviseren jullie de gemeenten ten aanzien van kansen langs</a:t>
            </a:r>
            <a:br>
              <a:rPr lang="nl-NL" b="1" dirty="0"/>
            </a:br>
            <a:r>
              <a:rPr lang="nl-NL" b="1" dirty="0"/>
              <a:t> de snel-, spoor- en waterwegen in de regio?</a:t>
            </a:r>
            <a:endParaRPr lang="nl-NL" dirty="0"/>
          </a:p>
        </p:txBody>
      </p:sp>
    </p:spTree>
    <p:extLst>
      <p:ext uri="{BB962C8B-B14F-4D97-AF65-F5344CB8AC3E}">
        <p14:creationId xmlns:p14="http://schemas.microsoft.com/office/powerpoint/2010/main" val="124288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3207224" y="301013"/>
            <a:ext cx="5768454" cy="635337"/>
          </a:xfrm>
        </p:spPr>
        <p:txBody>
          <a:bodyPr/>
          <a:lstStyle/>
          <a:p>
            <a:r>
              <a:rPr lang="nl-NL" dirty="0"/>
              <a:t>Concrete acties en afspraken voortkomend uit de discussie</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p:txBody>
          <a:bodyPr/>
          <a:lstStyle/>
          <a:p>
            <a:pPr marL="342900" indent="-342900">
              <a:buFont typeface="+mj-lt"/>
              <a:buAutoNum type="arabicPeriod"/>
            </a:pPr>
            <a:r>
              <a:rPr lang="nl-NL" dirty="0"/>
              <a:t>Karin </a:t>
            </a:r>
            <a:r>
              <a:rPr lang="nl-NL" dirty="0" err="1"/>
              <a:t>Friele</a:t>
            </a:r>
            <a:r>
              <a:rPr lang="nl-NL" dirty="0"/>
              <a:t> (Jong RES) en Wijnand Jonkers (NMU) delen actief handvatten met de gemeenten voor het betrekken van jongeren bij het lokale zoekproces.</a:t>
            </a:r>
          </a:p>
          <a:p>
            <a:pPr marL="342900" indent="-342900">
              <a:buFont typeface="+mj-lt"/>
              <a:buAutoNum type="arabicPeriod"/>
            </a:pPr>
            <a:r>
              <a:rPr lang="nl-NL" dirty="0"/>
              <a:t>Pieter </a:t>
            </a:r>
            <a:r>
              <a:rPr lang="nl-NL" dirty="0" err="1"/>
              <a:t>Ruigerwaard</a:t>
            </a:r>
            <a:r>
              <a:rPr lang="nl-NL" dirty="0"/>
              <a:t> vraagt Duco van Dijk (projectleider Elektriciteit) om een gesprek te arrangeren tussen energiecoöperaties en LTO. Samenwerking tussen deze organisaties kan tot waardevolle uitwisseling leiden.</a:t>
            </a:r>
          </a:p>
          <a:p>
            <a:pPr marL="342900" indent="-342900">
              <a:buFont typeface="+mj-lt"/>
              <a:buAutoNum type="arabicPeriod"/>
            </a:pPr>
            <a:r>
              <a:rPr lang="nl-NL" dirty="0"/>
              <a:t>Provincie Utrecht actief de volgende zaken met de gemeenten: 1) de app park </a:t>
            </a:r>
            <a:r>
              <a:rPr lang="nl-NL" dirty="0" err="1"/>
              <a:t>the</a:t>
            </a:r>
            <a:r>
              <a:rPr lang="nl-NL" dirty="0"/>
              <a:t> </a:t>
            </a:r>
            <a:r>
              <a:rPr lang="nl-NL" dirty="0" err="1"/>
              <a:t>sun</a:t>
            </a:r>
            <a:r>
              <a:rPr lang="nl-NL" dirty="0"/>
              <a:t> 2) de ruimtelijke viewer en 3) onderzoek vliegroutes vogels en vleermuizen</a:t>
            </a:r>
          </a:p>
          <a:p>
            <a:pPr marL="342900" indent="-342900">
              <a:buFont typeface="+mj-lt"/>
              <a:buAutoNum type="arabicPeriod"/>
            </a:pPr>
            <a:r>
              <a:rPr lang="nl-NL" dirty="0"/>
              <a:t>Kernteam RES U16 gaat samen met energiebedrijven en energiecoöperaties een platform/bijeenkomst organiseren waarin uitwisseling tussen marktpartijen en gemeenten tot stand kan komen op een onafhankelijke manier. Daarbij zullen ook nadrukkelijk voorbeelden voor de versterking van lokaal eigendom centraal staan.</a:t>
            </a:r>
          </a:p>
          <a:p>
            <a:pPr marL="342900" indent="-342900">
              <a:buFont typeface="+mj-lt"/>
              <a:buAutoNum type="arabicPeriod"/>
            </a:pPr>
            <a:endParaRPr lang="nl-NL" dirty="0"/>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3</a:t>
            </a:fld>
            <a:endParaRPr lang="nl-NL"/>
          </a:p>
        </p:txBody>
      </p:sp>
    </p:spTree>
    <p:extLst>
      <p:ext uri="{BB962C8B-B14F-4D97-AF65-F5344CB8AC3E}">
        <p14:creationId xmlns:p14="http://schemas.microsoft.com/office/powerpoint/2010/main" val="85510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695325" y="301013"/>
            <a:ext cx="10366251" cy="635337"/>
          </a:xfrm>
        </p:spPr>
        <p:txBody>
          <a:bodyPr/>
          <a:lstStyle/>
          <a:p>
            <a:r>
              <a:rPr lang="nl-NL" dirty="0"/>
              <a:t>Wat kunt u de gemeenten aanbieden als hulp bij het concretiseren van zoekgebieden /  lokale zoekproces? (SESSIE 1) </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350316"/>
            <a:ext cx="10967286" cy="4580212"/>
          </a:xfrm>
        </p:spPr>
        <p:txBody>
          <a:bodyPr/>
          <a:lstStyle/>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Bundeling van belangen lokale natuur en energie groepen/initiatieven </a:t>
            </a:r>
            <a:r>
              <a:rPr lang="nl-NL" b="1" i="0" u="none" strike="noStrike" kern="1200" dirty="0">
                <a:solidFill>
                  <a:srgbClr val="233D5A"/>
                </a:solidFill>
                <a:effectLst/>
                <a:latin typeface="Open Sans Light" panose="020B0604020202020204" charset="0"/>
              </a:rPr>
              <a:t>(NMU)</a:t>
            </a:r>
            <a:endParaRPr lang="nl-NL" dirty="0">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Ik ben van een gemeente dus ik ben benieuwd wat de anderen hier op antwoorden. </a:t>
            </a:r>
            <a:r>
              <a:rPr lang="nl-NL" b="1" i="0" u="none" strike="noStrike" kern="1200" dirty="0">
                <a:solidFill>
                  <a:srgbClr val="233D5A"/>
                </a:solidFill>
                <a:effectLst/>
                <a:latin typeface="Open Sans Light" panose="020B0604020202020204" charset="0"/>
              </a:rPr>
              <a:t>(Femke Batterink- Utrechtse Heuvelrug)</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Kennis als wind en zonontwikkelaar </a:t>
            </a:r>
            <a:r>
              <a:rPr lang="nl-NL" b="1" i="0" u="none" strike="noStrike" kern="1200" dirty="0">
                <a:solidFill>
                  <a:srgbClr val="233D5A"/>
                </a:solidFill>
                <a:effectLst/>
                <a:latin typeface="Open Sans Light" panose="020B0604020202020204" charset="0"/>
              </a:rPr>
              <a:t>(</a:t>
            </a:r>
            <a:r>
              <a:rPr lang="nl-NL" b="1" i="0" u="none" strike="noStrike" kern="1200" dirty="0" err="1">
                <a:solidFill>
                  <a:srgbClr val="233D5A"/>
                </a:solidFill>
                <a:effectLst/>
                <a:latin typeface="Open Sans Light" panose="020B0604020202020204" charset="0"/>
              </a:rPr>
              <a:t>Statkraft</a:t>
            </a:r>
            <a:r>
              <a:rPr lang="nl-NL" b="1" i="0" u="none" strike="noStrike" kern="1200" dirty="0">
                <a:solidFill>
                  <a:srgbClr val="233D5A"/>
                </a:solidFill>
                <a:effectLst/>
                <a:latin typeface="Open Sans Light" panose="020B0604020202020204" charset="0"/>
              </a:rPr>
              <a:t>)</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Samenwerken als energiecoöperatie met een projectontwikkelaar met uitgesproken voorkeur voor 50% participatie. </a:t>
            </a:r>
            <a:r>
              <a:rPr lang="nl-NL" b="1" i="0" u="none" strike="noStrike" kern="1200" dirty="0">
                <a:solidFill>
                  <a:srgbClr val="233D5A"/>
                </a:solidFill>
                <a:effectLst/>
                <a:latin typeface="Open Sans Light" panose="020B0604020202020204" charset="0"/>
              </a:rPr>
              <a:t>(Energiecoöperatie Bunnik)</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Delen van ervaringen hoe wij het aanpakken in de gemeente </a:t>
            </a:r>
            <a:r>
              <a:rPr lang="nl-NL" b="1" i="0" u="none" strike="noStrike" kern="1200" dirty="0">
                <a:solidFill>
                  <a:srgbClr val="233D5A"/>
                </a:solidFill>
                <a:effectLst/>
                <a:latin typeface="Open Sans Light" panose="020B0604020202020204" charset="0"/>
              </a:rPr>
              <a:t>(gemeente wijk bij </a:t>
            </a:r>
            <a:r>
              <a:rPr lang="nl-NL" b="1" i="0" u="none" strike="noStrike" kern="1200" dirty="0" err="1">
                <a:solidFill>
                  <a:srgbClr val="233D5A"/>
                </a:solidFill>
                <a:effectLst/>
                <a:latin typeface="Open Sans Light" panose="020B0604020202020204" charset="0"/>
              </a:rPr>
              <a:t>duurstede</a:t>
            </a:r>
            <a:r>
              <a:rPr lang="nl-NL" b="1" i="0" u="none" strike="noStrike" kern="1200" dirty="0">
                <a:solidFill>
                  <a:srgbClr val="233D5A"/>
                </a:solidFill>
                <a:effectLst/>
                <a:latin typeface="Open Sans Light" panose="020B0604020202020204" charset="0"/>
              </a:rPr>
              <a:t>)</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Kennis over bodem, grondwater, bodem energie en drukte in de ondergrond. (</a:t>
            </a:r>
            <a:r>
              <a:rPr lang="nl-NL" b="1" i="0" u="none" strike="noStrike" kern="1200" dirty="0">
                <a:solidFill>
                  <a:srgbClr val="233D5A"/>
                </a:solidFill>
                <a:effectLst/>
                <a:latin typeface="Open Sans Light" panose="020B0604020202020204" charset="0"/>
              </a:rPr>
              <a:t>RUD Utrecht)</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Zorgen voor lokale participatie en eigenaarschap. Lusten en lasten eerlijk delen </a:t>
            </a:r>
            <a:r>
              <a:rPr lang="nl-NL" b="1" i="0" u="none" strike="noStrike" kern="1200" dirty="0">
                <a:solidFill>
                  <a:srgbClr val="233D5A"/>
                </a:solidFill>
                <a:effectLst/>
                <a:latin typeface="Open Sans Light" panose="020B0604020202020204" charset="0"/>
              </a:rPr>
              <a:t>(Pure Energie)</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Meedenken hoe participatie ingevuld kan worden, zowel proces als financieel </a:t>
            </a:r>
            <a:r>
              <a:rPr lang="nl-NL" b="1" i="0" u="none" strike="noStrike" kern="1200" dirty="0">
                <a:solidFill>
                  <a:srgbClr val="233D5A"/>
                </a:solidFill>
                <a:effectLst/>
                <a:latin typeface="Open Sans Light" panose="020B0604020202020204" charset="0"/>
              </a:rPr>
              <a:t>(NMU)</a:t>
            </a:r>
            <a:endParaRPr lang="nl-NL"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b="0" i="0" u="none" strike="noStrike" kern="1200" dirty="0">
                <a:solidFill>
                  <a:srgbClr val="233D5A"/>
                </a:solidFill>
                <a:effectLst/>
                <a:latin typeface="Open Sans Light" panose="020B0604020202020204" charset="0"/>
              </a:rPr>
              <a:t>Kansen inzichtelijk maken voor zoekgebieden vanuit systeemperspectief. Aansluiten op de elektriciteitsinfrastructuur </a:t>
            </a:r>
            <a:r>
              <a:rPr lang="nl-NL" b="1" i="0" u="none" strike="noStrike" kern="1200" dirty="0">
                <a:solidFill>
                  <a:srgbClr val="233D5A"/>
                </a:solidFill>
                <a:effectLst/>
                <a:latin typeface="Open Sans Light" panose="020B0604020202020204" charset="0"/>
              </a:rPr>
              <a:t>(</a:t>
            </a:r>
            <a:r>
              <a:rPr lang="nl-NL" b="1" i="0" u="none" strike="noStrike" kern="1200" dirty="0" err="1">
                <a:solidFill>
                  <a:srgbClr val="233D5A"/>
                </a:solidFill>
                <a:effectLst/>
                <a:latin typeface="Open Sans Light" panose="020B0604020202020204" charset="0"/>
              </a:rPr>
              <a:t>Stedin</a:t>
            </a:r>
            <a:r>
              <a:rPr lang="nl-NL" b="1" i="0" u="none" strike="noStrike" kern="1200" dirty="0">
                <a:solidFill>
                  <a:srgbClr val="233D5A"/>
                </a:solidFill>
                <a:effectLst/>
                <a:latin typeface="Open Sans Light" panose="020B0604020202020204" charset="0"/>
              </a:rPr>
              <a:t>)</a:t>
            </a:r>
          </a:p>
          <a:p>
            <a:pPr marL="0" fontAlgn="b">
              <a:spcBef>
                <a:spcPts val="0"/>
              </a:spcBef>
              <a:spcAft>
                <a:spcPts val="1000"/>
              </a:spcAft>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Onderzoek naar te verwachten vliegroutes voor vogels en vleermuizen en soorten (géén vervanging voor ecologisch onderzoek). Verwachte oplevering december 2020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(Provincie Utrecht)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algn="l" rtl="0" eaLnBrk="1" fontAlgn="b" latinLnBrk="0" hangingPunct="1">
              <a:spcBef>
                <a:spcPts val="0"/>
              </a:spcBef>
              <a:spcAft>
                <a:spcPts val="1000"/>
              </a:spcAft>
            </a:pPr>
            <a:endParaRPr lang="nl-NL" b="0" i="0" u="none" strike="noStrike" dirty="0">
              <a:effectLst/>
              <a:latin typeface="Arial" panose="020B0604020202020204" pitchFamily="34" charset="0"/>
            </a:endParaRP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4</a:t>
            </a:fld>
            <a:endParaRPr lang="nl-NL"/>
          </a:p>
        </p:txBody>
      </p:sp>
    </p:spTree>
    <p:extLst>
      <p:ext uri="{BB962C8B-B14F-4D97-AF65-F5344CB8AC3E}">
        <p14:creationId xmlns:p14="http://schemas.microsoft.com/office/powerpoint/2010/main" val="202508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695325" y="301013"/>
            <a:ext cx="10366251" cy="635337"/>
          </a:xfrm>
        </p:spPr>
        <p:txBody>
          <a:bodyPr/>
          <a:lstStyle/>
          <a:p>
            <a:r>
              <a:rPr lang="nl-NL" dirty="0"/>
              <a:t>Wat kunt u de gemeenten aanbieden als hulp bij het concretiseren van zoekgebieden /  lokale zoekproces? (SESSIE 1) </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443789"/>
            <a:ext cx="10967286" cy="4390486"/>
          </a:xfrm>
        </p:spPr>
        <p:txBody>
          <a:bodyPr/>
          <a:lstStyle/>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Toegang tot app Park The Sun voor inzicht in mogelijkheden voor overkapping met zonnepanelen van parkeerterreinen.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(Provincie Utrecht) </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Delen van ervaringen bij proces om te komen tot zoekgebieden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(gemeente Zeist)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Wij zitten nog in een heel vroeg stadium van het traject. Maar mogelijk kunnen we samen met gemeenten in vergelijkbare positie nu al kennis en ervaringen delen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(Gemeente Nieuwegein)</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Hulp/meedenken bij het laten participeren van jongeren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a:t>
            </a:r>
            <a:r>
              <a:rPr kumimoji="0" lang="nl-NL" b="1" i="0" u="none" strike="noStrike" kern="1200" cap="none" spc="0" normalizeH="0" baseline="0" noProof="0" dirty="0" err="1">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JongRES</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Aansluiten op de uitdagingen in de landbouw.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(Pieter </a:t>
            </a:r>
            <a:r>
              <a:rPr kumimoji="0" lang="nl-NL" b="1" i="0" u="none" strike="noStrike" kern="1200" cap="none" spc="0" normalizeH="0" baseline="0" noProof="0" dirty="0" err="1">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Ruigewaard</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 Energie van Utrecht)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Inzicht in ondergrondgebruik (grondwater etc.), uitgesloten gebieden, mogelijke ontwikkeling op dakoppervlaktes en potentieel velden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a:t>
            </a:r>
            <a:r>
              <a:rPr kumimoji="0" lang="nl-NL" b="1" i="0" u="none" strike="noStrike" kern="1200" cap="none" spc="0" normalizeH="0" baseline="0" noProof="0" dirty="0" err="1">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Vitens</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Inhoudelijke advisering op alle provinciale belangen: natuur, cultuurhistorie, bodem en water, et cetera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(Provincie Utrecht)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Ondersteuning van participatie-activiteiten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(Provincie Utrecht)</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a:p>
            <a:pPr marL="0" marR="0" lvl="0" indent="-177800" algn="l" defTabSz="914400" rtl="0" eaLnBrk="1" fontAlgn="b" latinLnBrk="0" hangingPunct="1">
              <a:lnSpc>
                <a:spcPct val="90000"/>
              </a:lnSpc>
              <a:spcBef>
                <a:spcPts val="0"/>
              </a:spcBef>
              <a:spcAft>
                <a:spcPts val="1000"/>
              </a:spcAft>
              <a:buClr>
                <a:srgbClr val="82CAC9"/>
              </a:buClr>
              <a:buSzTx/>
              <a:buFont typeface="Arial" panose="020B0604020202020204" pitchFamily="34" charset="0"/>
              <a:buChar char="•"/>
              <a:tabLst/>
              <a:defRPr/>
            </a:pPr>
            <a:r>
              <a:rPr kumimoji="0" lang="nl-NL" b="0"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Gemeenteraadsleden scholen in de energietransitie </a:t>
            </a:r>
            <a:r>
              <a:rPr kumimoji="0" lang="nl-NL" b="1" i="0" u="none" strike="noStrike" kern="1200" cap="none" spc="0" normalizeH="0" baseline="0" noProof="0" dirty="0">
                <a:ln>
                  <a:noFill/>
                </a:ln>
                <a:solidFill>
                  <a:srgbClr val="233D5A"/>
                </a:solidFill>
                <a:effectLst/>
                <a:uLnTx/>
                <a:uFillTx/>
                <a:latin typeface="Open Sans Light" panose="020B0604020202020204" charset="0"/>
                <a:ea typeface="Open Sans Light" panose="020B0604020202020204" charset="0"/>
                <a:cs typeface="Open Sans Light" panose="020B0604020202020204" charset="0"/>
              </a:rPr>
              <a:t>(NMU)</a:t>
            </a:r>
            <a:endParaRPr kumimoji="0" lang="nl-NL" b="0" i="0" u="none" strike="noStrike" kern="1200" cap="none" spc="0" normalizeH="0" baseline="0" noProof="0" dirty="0">
              <a:ln>
                <a:noFill/>
              </a:ln>
              <a:solidFill>
                <a:srgbClr val="233D5A"/>
              </a:solidFill>
              <a:effectLst/>
              <a:uLnTx/>
              <a:uFillTx/>
              <a:latin typeface="Arial" panose="020B0604020202020204" pitchFamily="34" charset="0"/>
              <a:ea typeface="Open Sans Light" panose="020B0604020202020204" charset="0"/>
              <a:cs typeface="Open Sans Light" panose="020B0604020202020204" charset="0"/>
            </a:endParaRP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5</a:t>
            </a:fld>
            <a:endParaRPr lang="nl-NL"/>
          </a:p>
        </p:txBody>
      </p:sp>
    </p:spTree>
    <p:extLst>
      <p:ext uri="{BB962C8B-B14F-4D97-AF65-F5344CB8AC3E}">
        <p14:creationId xmlns:p14="http://schemas.microsoft.com/office/powerpoint/2010/main" val="29875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695325" y="301013"/>
            <a:ext cx="10366251" cy="635337"/>
          </a:xfrm>
        </p:spPr>
        <p:txBody>
          <a:bodyPr/>
          <a:lstStyle/>
          <a:p>
            <a:r>
              <a:rPr lang="nl-NL" dirty="0"/>
              <a:t>Wat kunt u de gemeenten aanbieden als hulp bij het concretiseren van zoekgebieden /  lokale zoekproces? (SESSIE 2) </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171074"/>
            <a:ext cx="10967286" cy="4759454"/>
          </a:xfrm>
        </p:spPr>
        <p:txBody>
          <a:bodyPr/>
          <a:lstStyle/>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over uitvoerbaar maken/houden van projecten </a:t>
            </a:r>
            <a:r>
              <a:rPr lang="nl-NL" sz="1800" b="1" i="0" u="none" strike="noStrike" kern="1200" dirty="0">
                <a:solidFill>
                  <a:srgbClr val="233D5A"/>
                </a:solidFill>
                <a:effectLst/>
                <a:latin typeface="Open Sans Light" panose="020B0604020202020204" charset="0"/>
              </a:rPr>
              <a:t>(Pure Energie)</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Gebiedskennis vanuit de betreffende LTO AFDELING </a:t>
            </a:r>
            <a:r>
              <a:rPr lang="nl-NL" sz="1800" b="1" i="0" u="none" strike="noStrike" kern="1200" dirty="0">
                <a:solidFill>
                  <a:srgbClr val="233D5A"/>
                </a:solidFill>
                <a:effectLst/>
                <a:latin typeface="Open Sans Light" panose="020B0604020202020204" charset="0"/>
              </a:rPr>
              <a:t>(LTO)</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van landschap(ontwikkeling) </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over en ervaring met 50% lokaal eigenaarschap </a:t>
            </a:r>
            <a:r>
              <a:rPr lang="nl-NL" sz="1800" b="1" i="0" u="none" strike="noStrike" kern="1200" dirty="0">
                <a:solidFill>
                  <a:srgbClr val="233D5A"/>
                </a:solidFill>
                <a:effectLst/>
                <a:latin typeface="Open Sans Light" panose="020B0604020202020204" charset="0"/>
              </a:rPr>
              <a:t>(Pure Energie)</a:t>
            </a:r>
            <a:endParaRPr lang="nl-NL" sz="1800" dirty="0">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Kansen inzichtelijk maken voor zoekgebieden vanuit systeemperspectief. Aansluiten op de elektriciteitsinfrastructuur </a:t>
            </a:r>
            <a:r>
              <a:rPr lang="nl-NL" sz="1800" b="1" i="0" u="none" strike="noStrike" kern="1200" dirty="0">
                <a:solidFill>
                  <a:srgbClr val="233D5A"/>
                </a:solidFill>
                <a:effectLst/>
                <a:latin typeface="Open Sans Light" panose="020B0604020202020204" charset="0"/>
              </a:rPr>
              <a:t>(</a:t>
            </a:r>
            <a:r>
              <a:rPr lang="nl-NL" sz="1800" b="1" i="0" u="none" strike="noStrike" kern="1200" dirty="0" err="1">
                <a:solidFill>
                  <a:srgbClr val="233D5A"/>
                </a:solidFill>
                <a:effectLst/>
                <a:latin typeface="Open Sans Light" panose="020B0604020202020204" charset="0"/>
              </a:rPr>
              <a:t>Stedin</a:t>
            </a:r>
            <a:r>
              <a:rPr lang="nl-NL" sz="1800" b="1" i="0" u="none" strike="noStrike" kern="1200" dirty="0">
                <a:solidFill>
                  <a:srgbClr val="233D5A"/>
                </a:solidFill>
                <a:effectLst/>
                <a:latin typeface="Open Sans Light" panose="020B0604020202020204" charset="0"/>
              </a:rPr>
              <a: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Ervaring met </a:t>
            </a:r>
            <a:r>
              <a:rPr lang="nl-NL" sz="1800" b="0" i="0" u="none" strike="noStrike" kern="1200" dirty="0" err="1">
                <a:solidFill>
                  <a:srgbClr val="233D5A"/>
                </a:solidFill>
                <a:effectLst/>
                <a:latin typeface="Open Sans Light" panose="020B0604020202020204" charset="0"/>
              </a:rPr>
              <a:t>particiatieproces</a:t>
            </a:r>
            <a:r>
              <a:rPr lang="nl-NL" sz="1800" b="0" i="0" u="none" strike="noStrike" kern="1200" dirty="0">
                <a:solidFill>
                  <a:srgbClr val="233D5A"/>
                </a:solidFill>
                <a:effectLst/>
                <a:latin typeface="Open Sans Light" panose="020B0604020202020204" charset="0"/>
              </a:rPr>
              <a:t> vanuit Woerden en Oudewater.  </a:t>
            </a:r>
            <a:r>
              <a:rPr lang="nl-NL" sz="1800" b="1" i="0" u="none" strike="noStrike" kern="1200" dirty="0">
                <a:solidFill>
                  <a:srgbClr val="233D5A"/>
                </a:solidFill>
                <a:effectLst/>
                <a:latin typeface="Open Sans Light" panose="020B0604020202020204" charset="0"/>
              </a:rPr>
              <a:t>(Gemeenten </a:t>
            </a:r>
            <a:r>
              <a:rPr lang="nl-NL" sz="1800" b="1" i="0" u="none" strike="noStrike" kern="1200" dirty="0" err="1">
                <a:solidFill>
                  <a:srgbClr val="233D5A"/>
                </a:solidFill>
                <a:effectLst/>
                <a:latin typeface="Open Sans Light" panose="020B0604020202020204" charset="0"/>
              </a:rPr>
              <a:t>Woerden+Oudewater</a:t>
            </a:r>
            <a:r>
              <a:rPr lang="nl-NL" sz="1800" b="1" i="0" u="none" strike="noStrike" kern="1200" dirty="0">
                <a:solidFill>
                  <a:srgbClr val="233D5A"/>
                </a:solidFill>
                <a:effectLst/>
                <a:latin typeface="Open Sans Light" panose="020B0604020202020204" charset="0"/>
              </a:rPr>
              <a: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Digitale omgeving voor raadplegen en zoeken in de ontwerp-interim Omgevingsverordening </a:t>
            </a:r>
            <a:r>
              <a:rPr lang="nl-NL" sz="1800" b="1" i="0" u="none" strike="noStrike" kern="1200" dirty="0">
                <a:solidFill>
                  <a:srgbClr val="233D5A"/>
                </a:solidFill>
                <a:effectLst/>
                <a:latin typeface="Open Sans Light" panose="020B0604020202020204" charset="0"/>
              </a:rPr>
              <a:t>(via http://ruimtelijkeplannen.provincie-utrecht.nl).</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over lokale initiatieven en ontwikkelingen, waar gebeurt het al, welke plannen zijn in de maak. </a:t>
            </a:r>
            <a:r>
              <a:rPr lang="nl-NL" sz="1800" b="1" i="0" u="none" strike="noStrike" kern="1200" dirty="0">
                <a:solidFill>
                  <a:srgbClr val="233D5A"/>
                </a:solidFill>
                <a:effectLst/>
                <a:latin typeface="Open Sans Light" panose="020B0604020202020204" charset="0"/>
              </a:rPr>
              <a:t>(NMU)</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inbrengen over o.a. haalbaarheid – </a:t>
            </a:r>
            <a:r>
              <a:rPr lang="nl-NL" sz="1800" b="1" i="0" u="none" strike="noStrike" kern="1200" dirty="0">
                <a:solidFill>
                  <a:srgbClr val="233D5A"/>
                </a:solidFill>
                <a:effectLst/>
                <a:latin typeface="Open Sans Light" panose="020B0604020202020204" charset="0"/>
              </a:rPr>
              <a:t>(Greentrust)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Beoordelen integrale geschiktheid van gebieden en plannen. Adviseren vervolgstappen </a:t>
            </a:r>
            <a:r>
              <a:rPr lang="nl-NL" sz="1800" b="0" i="0" u="none" strike="noStrike" kern="1200" dirty="0" err="1">
                <a:solidFill>
                  <a:srgbClr val="233D5A"/>
                </a:solidFill>
                <a:effectLst/>
                <a:latin typeface="Open Sans Light" panose="020B0604020202020204" charset="0"/>
              </a:rPr>
              <a:t>obv</a:t>
            </a:r>
            <a:r>
              <a:rPr lang="nl-NL" sz="1800" b="0" i="0" u="none" strike="noStrike" kern="1200" dirty="0">
                <a:solidFill>
                  <a:srgbClr val="233D5A"/>
                </a:solidFill>
                <a:effectLst/>
                <a:latin typeface="Open Sans Light" panose="020B0604020202020204" charset="0"/>
              </a:rPr>
              <a:t> decennia ervaring. </a:t>
            </a:r>
            <a:r>
              <a:rPr lang="nl-NL" sz="1800" b="0" i="0" u="none" strike="noStrike" kern="1200" dirty="0" err="1">
                <a:solidFill>
                  <a:srgbClr val="233D5A"/>
                </a:solidFill>
                <a:effectLst/>
                <a:latin typeface="Open Sans Light" panose="020B0604020202020204" charset="0"/>
              </a:rPr>
              <a:t>Obv</a:t>
            </a:r>
            <a:r>
              <a:rPr lang="nl-NL" sz="1800" b="0" i="0" u="none" strike="noStrike" kern="1200" dirty="0">
                <a:solidFill>
                  <a:srgbClr val="233D5A"/>
                </a:solidFill>
                <a:effectLst/>
                <a:latin typeface="Open Sans Light" panose="020B0604020202020204" charset="0"/>
              </a:rPr>
              <a:t> 50/50 met lokale stakeholders. </a:t>
            </a:r>
            <a:r>
              <a:rPr lang="nl-NL" sz="1800" b="1" i="0" u="none" strike="noStrike" kern="1200" dirty="0">
                <a:solidFill>
                  <a:srgbClr val="233D5A"/>
                </a:solidFill>
                <a:effectLst/>
                <a:latin typeface="Open Sans Light" panose="020B0604020202020204" charset="0"/>
              </a:rPr>
              <a:t>(Eneco)</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Gronden, assets (gebouwen, installaties, </a:t>
            </a:r>
            <a:r>
              <a:rPr lang="nl-NL" sz="1800" b="0" i="0" u="none" strike="noStrike" kern="1200" dirty="0" err="1">
                <a:solidFill>
                  <a:srgbClr val="233D5A"/>
                </a:solidFill>
                <a:effectLst/>
                <a:latin typeface="Open Sans Light" panose="020B0604020202020204" charset="0"/>
              </a:rPr>
              <a:t>enz</a:t>
            </a:r>
            <a:r>
              <a:rPr lang="nl-NL" sz="1800" b="0" i="0" u="none" strike="noStrike" kern="1200" dirty="0">
                <a:solidFill>
                  <a:srgbClr val="233D5A"/>
                </a:solidFill>
                <a:effectLst/>
                <a:latin typeface="Open Sans Light" panose="020B0604020202020204" charset="0"/>
              </a:rPr>
              <a:t>), financiën, gebiedskennis. </a:t>
            </a:r>
            <a:r>
              <a:rPr lang="nl-NL" sz="1800" b="1" i="0" u="none" strike="noStrike" kern="1200" dirty="0">
                <a:solidFill>
                  <a:srgbClr val="233D5A"/>
                </a:solidFill>
                <a:effectLst/>
                <a:latin typeface="Open Sans Light" panose="020B0604020202020204" charset="0"/>
              </a:rPr>
              <a:t>(Waterschappen binnen de RES U16)</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Advies over hoe om te gaan met diverse provinciale belangen (bijv. bodem en water, natuur, cultuurhistorie/ erfgoed, et cetera). </a:t>
            </a:r>
            <a:r>
              <a:rPr lang="nl-NL" sz="1800" b="1" i="0" u="none" strike="noStrike" kern="1200" dirty="0">
                <a:solidFill>
                  <a:srgbClr val="233D5A"/>
                </a:solidFill>
                <a:effectLst/>
                <a:latin typeface="Open Sans Light" panose="020B0604020202020204" charset="0"/>
              </a:rPr>
              <a:t>(Provincie Utrecht)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Hoe steek je een proces met de (directe) omgeving van een wind/zonnepark in </a:t>
            </a:r>
            <a:r>
              <a:rPr lang="nl-NL" sz="1800" b="1" i="0" u="none" strike="noStrike" kern="1200" dirty="0">
                <a:solidFill>
                  <a:srgbClr val="233D5A"/>
                </a:solidFill>
                <a:effectLst/>
                <a:latin typeface="Open Sans Light" panose="020B0604020202020204" charset="0"/>
              </a:rPr>
              <a:t>(Pure Energie)</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endParaRPr lang="nl-NL" b="0" i="0" u="none" strike="noStrike" dirty="0">
              <a:effectLst/>
              <a:latin typeface="Arial" panose="020B0604020202020204" pitchFamily="34" charset="0"/>
            </a:endParaRP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6</a:t>
            </a:fld>
            <a:endParaRPr lang="nl-NL"/>
          </a:p>
        </p:txBody>
      </p:sp>
    </p:spTree>
    <p:extLst>
      <p:ext uri="{BB962C8B-B14F-4D97-AF65-F5344CB8AC3E}">
        <p14:creationId xmlns:p14="http://schemas.microsoft.com/office/powerpoint/2010/main" val="87344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695325" y="301013"/>
            <a:ext cx="10366251" cy="635337"/>
          </a:xfrm>
        </p:spPr>
        <p:txBody>
          <a:bodyPr/>
          <a:lstStyle/>
          <a:p>
            <a:r>
              <a:rPr lang="nl-NL" dirty="0"/>
              <a:t>Wat kunt u de gemeenten aanbieden als hulp bij het concretiseren van zoekgebieden /  lokale zoekproces? (SESSIE 2) </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155032"/>
            <a:ext cx="10967286" cy="4775496"/>
          </a:xfrm>
        </p:spPr>
        <p:txBody>
          <a:bodyPr/>
          <a:lstStyle/>
          <a:p>
            <a:pPr marL="0" fontAlgn="b">
              <a:spcBef>
                <a:spcPts val="0"/>
              </a:spcBef>
              <a:spcAft>
                <a:spcPts val="300"/>
              </a:spcAft>
            </a:pPr>
            <a:r>
              <a:rPr lang="nl-NL" sz="1800" b="0" i="0" u="none" strike="noStrike" kern="1200" dirty="0">
                <a:solidFill>
                  <a:srgbClr val="233D5A"/>
                </a:solidFill>
                <a:effectLst/>
                <a:latin typeface="Open Sans Light" panose="020B0604020202020204" charset="0"/>
              </a:rPr>
              <a:t>Vanuit Utrecht-West kunnen we adviseren in gebiedsprocessen. In gesprek met inwoners van het buitengebied.</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Wij als energie coöperatie hebben veel leden in de gemeente en vertegenwoordigen dus (een deel van) de bevolking. Wij zijn een maatschappelijke organisatie, met slagkracht en kunnen rol spelen in goed gebiedsproces. </a:t>
            </a:r>
            <a:r>
              <a:rPr lang="nl-NL" sz="1800" b="1" i="0" u="none" strike="noStrike" kern="1200" dirty="0">
                <a:solidFill>
                  <a:srgbClr val="233D5A"/>
                </a:solidFill>
                <a:effectLst/>
                <a:latin typeface="Open Sans Light" panose="020B0604020202020204" charset="0"/>
              </a:rPr>
              <a:t>(energiecoöperatie)</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In voorbereiding: </a:t>
            </a:r>
            <a:r>
              <a:rPr lang="nl-NL" sz="1800" b="0" i="0" u="none" strike="noStrike" kern="1200" dirty="0" err="1">
                <a:solidFill>
                  <a:srgbClr val="233D5A"/>
                </a:solidFill>
                <a:effectLst/>
                <a:latin typeface="Open Sans Light" panose="020B0604020202020204" charset="0"/>
              </a:rPr>
              <a:t>kaartlaag</a:t>
            </a:r>
            <a:r>
              <a:rPr lang="nl-NL" sz="1800" b="0" i="0" u="none" strike="noStrike" kern="1200" dirty="0">
                <a:solidFill>
                  <a:srgbClr val="233D5A"/>
                </a:solidFill>
                <a:effectLst/>
                <a:latin typeface="Open Sans Light" panose="020B0604020202020204" charset="0"/>
              </a:rPr>
              <a:t> met wettelijke beperkingen </a:t>
            </a:r>
            <a:r>
              <a:rPr lang="nl-NL" sz="1800" b="1" i="0" u="none" strike="noStrike" kern="1200" dirty="0">
                <a:solidFill>
                  <a:srgbClr val="233D5A"/>
                </a:solidFill>
                <a:effectLst/>
                <a:latin typeface="Open Sans Light" panose="020B0604020202020204" charset="0"/>
              </a:rPr>
              <a:t>(provincie Utrecht)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Dialoog tussen groene organisaties en energie-organisaties, belangen verbinden (</a:t>
            </a:r>
            <a:r>
              <a:rPr lang="nl-NL" sz="1800" b="1" i="0" u="none" strike="noStrike" kern="1200" dirty="0">
                <a:solidFill>
                  <a:srgbClr val="233D5A"/>
                </a:solidFill>
                <a:effectLst/>
                <a:latin typeface="Open Sans Light" panose="020B0604020202020204" charset="0"/>
              </a:rPr>
              <a:t>NMU)</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BENG! De Bikt: Betrokkenheid van bewoners en bedrijven in de transitie.  Kennis van projectontwikkeling. Counterpart voor projectontwikkelaars om tot lokale eigendom en projectparticipatie te komen.</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Goede inpasbaarheid in het landschap </a:t>
            </a:r>
            <a:r>
              <a:rPr lang="nl-NL" sz="1800" b="1" i="0" u="none" strike="noStrike" kern="1200" dirty="0">
                <a:solidFill>
                  <a:srgbClr val="233D5A"/>
                </a:solidFill>
                <a:effectLst/>
                <a:latin typeface="Open Sans Light" panose="020B0604020202020204" charset="0"/>
              </a:rPr>
              <a:t>(NMU)</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Toegang tot de App Park The Sun (mogelijkheden voor overkappen van parkeerterreinen). </a:t>
            </a:r>
            <a:r>
              <a:rPr lang="nl-NL" sz="1800" b="1" i="0" u="none" strike="noStrike" kern="1200" dirty="0">
                <a:solidFill>
                  <a:srgbClr val="233D5A"/>
                </a:solidFill>
                <a:effectLst/>
                <a:latin typeface="Open Sans Light" panose="020B0604020202020204" charset="0"/>
              </a:rPr>
              <a:t>(Provincie Utrecht)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Samenwerking coöperatie en marktpartij </a:t>
            </a:r>
            <a:r>
              <a:rPr lang="nl-NL" sz="1800" b="1" i="0" u="none" strike="noStrike" kern="1200" dirty="0">
                <a:solidFill>
                  <a:srgbClr val="233D5A"/>
                </a:solidFill>
                <a:effectLst/>
                <a:latin typeface="Open Sans Light" panose="020B0604020202020204" charset="0"/>
              </a:rPr>
              <a:t>(Pure energie)</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competenties en kapitaal in </a:t>
            </a:r>
            <a:r>
              <a:rPr lang="nl-NL" sz="1800" b="0" i="0" u="none" strike="noStrike" kern="1200" dirty="0" err="1">
                <a:solidFill>
                  <a:srgbClr val="233D5A"/>
                </a:solidFill>
                <a:effectLst/>
                <a:latin typeface="Open Sans Light" panose="020B0604020202020204" charset="0"/>
              </a:rPr>
              <a:t>projrctontwikkeling</a:t>
            </a:r>
            <a:r>
              <a:rPr lang="nl-NL" sz="1800" b="0" i="0" u="none" strike="noStrike" kern="1200" dirty="0">
                <a:solidFill>
                  <a:srgbClr val="233D5A"/>
                </a:solidFill>
                <a:effectLst/>
                <a:latin typeface="Open Sans Light" panose="020B0604020202020204" charset="0"/>
              </a:rPr>
              <a:t>, ten behoeve van </a:t>
            </a:r>
            <a:r>
              <a:rPr lang="nl-NL" sz="1800" b="0" i="0" u="none" strike="noStrike" kern="1200" dirty="0" err="1">
                <a:solidFill>
                  <a:srgbClr val="233D5A"/>
                </a:solidFill>
                <a:effectLst/>
                <a:latin typeface="Open Sans Light" panose="020B0604020202020204" charset="0"/>
              </a:rPr>
              <a:t>coops</a:t>
            </a:r>
            <a:r>
              <a:rPr lang="nl-NL" sz="1800" b="0" i="0" u="none" strike="noStrike" kern="1200" dirty="0">
                <a:solidFill>
                  <a:srgbClr val="233D5A"/>
                </a:solidFill>
                <a:effectLst/>
                <a:latin typeface="Open Sans Light" panose="020B0604020202020204" charset="0"/>
              </a:rPr>
              <a:t> en gemeenten </a:t>
            </a:r>
            <a:r>
              <a:rPr lang="nl-NL" sz="1800" b="1" i="0" u="none" strike="noStrike" kern="1200" dirty="0">
                <a:solidFill>
                  <a:srgbClr val="233D5A"/>
                </a:solidFill>
                <a:effectLst/>
                <a:latin typeface="Open Sans Light" panose="020B0604020202020204" charset="0"/>
              </a:rPr>
              <a:t>(Projectbureau Energie van Utrecht)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Kennis en ervaring met ruimtelijke afweging op basis van bv GIS analyse </a:t>
            </a:r>
            <a:r>
              <a:rPr lang="nl-NL" sz="1800" b="1" i="0" u="none" strike="noStrike" kern="1200" dirty="0">
                <a:solidFill>
                  <a:srgbClr val="233D5A"/>
                </a:solidFill>
                <a:effectLst/>
                <a:latin typeface="Open Sans Light" panose="020B0604020202020204" charset="0"/>
              </a:rPr>
              <a:t>(Blue Bear Energy)</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Ondersteuning gemeenten bij participatie </a:t>
            </a:r>
            <a:r>
              <a:rPr lang="nl-NL" sz="1800" b="1" i="0" u="none" strike="noStrike" kern="1200" dirty="0">
                <a:solidFill>
                  <a:srgbClr val="233D5A"/>
                </a:solidFill>
                <a:effectLst/>
                <a:latin typeface="Open Sans Light" panose="020B0604020202020204" charset="0"/>
              </a:rPr>
              <a:t>(provincie Utrecht)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Onderzoek naar te verwachten vliegroutes van vogels en vleermuizen (niet ter vervanging van ecologisch onderzoek). Verwachte oplevering december 2020  </a:t>
            </a:r>
            <a:r>
              <a:rPr lang="nl-NL" sz="1800" b="1" i="0" u="none" strike="noStrike" kern="1200" dirty="0">
                <a:solidFill>
                  <a:srgbClr val="233D5A"/>
                </a:solidFill>
                <a:effectLst/>
                <a:latin typeface="Open Sans Light" panose="020B0604020202020204" charset="0"/>
              </a:rPr>
              <a:t>(Provincie Utrecht).</a:t>
            </a:r>
            <a:endParaRPr lang="nl-NL" sz="1800" b="0" i="0" u="none" strike="noStrike" dirty="0">
              <a:effectLst/>
              <a:latin typeface="Arial" panose="020B0604020202020204" pitchFamily="34" charset="0"/>
            </a:endParaRP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7</a:t>
            </a:fld>
            <a:endParaRPr lang="nl-NL"/>
          </a:p>
        </p:txBody>
      </p:sp>
    </p:spTree>
    <p:extLst>
      <p:ext uri="{BB962C8B-B14F-4D97-AF65-F5344CB8AC3E}">
        <p14:creationId xmlns:p14="http://schemas.microsoft.com/office/powerpoint/2010/main" val="220697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695325" y="301013"/>
            <a:ext cx="10366251" cy="635337"/>
          </a:xfrm>
        </p:spPr>
        <p:txBody>
          <a:bodyPr/>
          <a:lstStyle/>
          <a:p>
            <a:r>
              <a:rPr lang="nl-NL" dirty="0"/>
              <a:t>Wat adviseren jullie de gemeenten ten aanzien van kansen langs de snel-, spoor- en waterwegen in de regio? (SESSIE 1)</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411704"/>
            <a:ext cx="10967286" cy="4518823"/>
          </a:xfrm>
        </p:spPr>
        <p:txBody>
          <a:bodyPr/>
          <a:lstStyle/>
          <a:p>
            <a:pPr marL="0" algn="l" rtl="0" eaLnBrk="1" fontAlgn="b" latinLnBrk="0" hangingPunct="1">
              <a:spcBef>
                <a:spcPts val="0"/>
              </a:spcBef>
              <a:spcAft>
                <a:spcPts val="1000"/>
              </a:spcAft>
            </a:pPr>
            <a:r>
              <a:rPr lang="nl-NL" dirty="0">
                <a:solidFill>
                  <a:srgbClr val="233D5A"/>
                </a:solidFill>
                <a:latin typeface="Open Sans Light" panose="020B0604020202020204" charset="0"/>
              </a:rPr>
              <a:t>D</a:t>
            </a:r>
            <a:r>
              <a:rPr lang="nl-NL" sz="1800" b="0" i="0" u="none" strike="noStrike" kern="1200" dirty="0">
                <a:solidFill>
                  <a:srgbClr val="233D5A"/>
                </a:solidFill>
                <a:effectLst/>
                <a:latin typeface="Open Sans Light" panose="020B0604020202020204" charset="0"/>
              </a:rPr>
              <a:t>eze lijnen optimaal te benutten waardoor een gedegen inpassing mogelijk is.</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a:solidFill>
                  <a:srgbClr val="233D5A"/>
                </a:solidFill>
                <a:effectLst/>
                <a:latin typeface="Open Sans Light" panose="020B0604020202020204" charset="0"/>
              </a:rPr>
              <a:t>Kansrijke locaties, dus interessant om samen met omgeving hier gesprek over aan te gaan. Waarbij bewoners kunnen meedenken over exacte locaties en over invulling zoals lokaal eigendom</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a:solidFill>
                  <a:srgbClr val="233D5A"/>
                </a:solidFill>
                <a:effectLst/>
                <a:latin typeface="Open Sans Light" panose="020B0604020202020204" charset="0"/>
              </a:rPr>
              <a:t>In de gemeente Utrechtse Heuvelrug kan wind volgens ons langs de A12 gerealiseerd worden. Laten we daar nu samen mee aan de slag gaan en niet te lang wachten. </a:t>
            </a:r>
            <a:r>
              <a:rPr lang="nl-NL" sz="1800" b="1" i="0" u="none" strike="noStrike" kern="1200" dirty="0">
                <a:solidFill>
                  <a:srgbClr val="233D5A"/>
                </a:solidFill>
                <a:effectLst/>
                <a:latin typeface="Open Sans Light" panose="020B0604020202020204" charset="0"/>
              </a:rPr>
              <a:t>(Pieter </a:t>
            </a:r>
            <a:r>
              <a:rPr lang="nl-NL" sz="1800" b="1" i="0" u="none" strike="noStrike" kern="1200" dirty="0" err="1">
                <a:solidFill>
                  <a:srgbClr val="233D5A"/>
                </a:solidFill>
                <a:effectLst/>
                <a:latin typeface="Open Sans Light" panose="020B0604020202020204" charset="0"/>
              </a:rPr>
              <a:t>Ruigewaard</a:t>
            </a:r>
            <a:r>
              <a:rPr lang="nl-NL" sz="1800" b="1" i="0" u="none" strike="noStrike" kern="1200" dirty="0">
                <a:solidFill>
                  <a:srgbClr val="233D5A"/>
                </a:solidFill>
                <a:effectLst/>
                <a:latin typeface="Open Sans Light" panose="020B0604020202020204" charset="0"/>
              </a:rPr>
              <a:t> Energie van Utrecht)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err="1">
                <a:solidFill>
                  <a:srgbClr val="233D5A"/>
                </a:solidFill>
                <a:effectLst/>
                <a:latin typeface="Open Sans Light" panose="020B0604020202020204" charset="0"/>
              </a:rPr>
              <a:t>Pondera</a:t>
            </a:r>
            <a:r>
              <a:rPr lang="nl-NL" sz="1800" b="0" i="0" u="none" strike="noStrike" kern="1200" dirty="0">
                <a:solidFill>
                  <a:srgbClr val="233D5A"/>
                </a:solidFill>
                <a:effectLst/>
                <a:latin typeface="Open Sans Light" panose="020B0604020202020204" charset="0"/>
              </a:rPr>
              <a:t> heeft al laten zien waar dat kan in het rivierenlandschap. A12 is beperkt.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a:solidFill>
                  <a:srgbClr val="233D5A"/>
                </a:solidFill>
                <a:effectLst/>
                <a:latin typeface="Open Sans Light" panose="020B0604020202020204" charset="0"/>
              </a:rPr>
              <a:t>Kijk naar alle (provinciale) belangen die parallel aan de infra zijn gelegen. Dat is een lappendeken </a:t>
            </a:r>
            <a:r>
              <a:rPr lang="nl-NL" sz="1800" b="1" i="0" u="none" strike="noStrike" kern="1200" dirty="0">
                <a:solidFill>
                  <a:srgbClr val="233D5A"/>
                </a:solidFill>
                <a:effectLst/>
                <a:latin typeface="Open Sans Light" panose="020B0604020202020204" charset="0"/>
              </a:rPr>
              <a:t>(provincie Utrecht)</a:t>
            </a:r>
            <a:r>
              <a:rPr lang="nl-NL" sz="1800" b="0" i="0" u="none" strike="noStrike" kern="1200" dirty="0">
                <a:solidFill>
                  <a:srgbClr val="233D5A"/>
                </a:solidFill>
                <a:effectLst/>
                <a:latin typeface="Open Sans Light" panose="020B0604020202020204" charset="0"/>
              </a:rPr>
              <a:t>.</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a:solidFill>
                  <a:srgbClr val="233D5A"/>
                </a:solidFill>
                <a:effectLst/>
                <a:latin typeface="Open Sans Light" panose="020B0604020202020204" charset="0"/>
              </a:rPr>
              <a:t>ook dit in balans. natuurbeleving vanuit trein/auto ook essentieel, niet uitsluitend op energielandschappen uitkijken</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a:solidFill>
                  <a:srgbClr val="233D5A"/>
                </a:solidFill>
                <a:effectLst/>
                <a:latin typeface="Open Sans Light" panose="020B0604020202020204" charset="0"/>
              </a:rPr>
              <a:t>Laat kansen voor duurzame projecten buiten deze ontwerpparameter niet liggen. Realisatie duurt heel lang!!  </a:t>
            </a:r>
            <a:r>
              <a:rPr lang="nl-NL" sz="1800" b="1" i="0" u="none" strike="noStrike" kern="1200" dirty="0">
                <a:solidFill>
                  <a:srgbClr val="233D5A"/>
                </a:solidFill>
                <a:effectLst/>
                <a:latin typeface="Open Sans Light" panose="020B0604020202020204" charset="0"/>
              </a:rPr>
              <a:t>(Blue Bear Group)</a:t>
            </a:r>
            <a:endParaRPr lang="nl-NL" sz="1800" b="0" i="0" u="none" strike="noStrike" dirty="0">
              <a:effectLst/>
              <a:latin typeface="Arial" panose="020B0604020202020204" pitchFamily="34" charset="0"/>
            </a:endParaRPr>
          </a:p>
          <a:p>
            <a:pPr marL="0" algn="l" rtl="0" eaLnBrk="1" fontAlgn="b" latinLnBrk="0" hangingPunct="1">
              <a:spcBef>
                <a:spcPts val="0"/>
              </a:spcBef>
              <a:spcAft>
                <a:spcPts val="1000"/>
              </a:spcAft>
            </a:pPr>
            <a:r>
              <a:rPr lang="nl-NL" sz="1800" b="0" i="0" u="none" strike="noStrike" kern="1200" dirty="0">
                <a:solidFill>
                  <a:srgbClr val="233D5A"/>
                </a:solidFill>
                <a:effectLst/>
                <a:latin typeface="Open Sans Light" panose="020B0604020202020204" charset="0"/>
              </a:rPr>
              <a:t>Samenwerken met Rijkswaterstaat en waterschap om kansrijke locaties voor zon en wind aan te bieden aan de markt via tenders.</a:t>
            </a:r>
            <a:endParaRPr lang="nl-NL" sz="1800" b="0" i="0" u="none" strike="noStrike" dirty="0">
              <a:effectLst/>
              <a:latin typeface="Arial" panose="020B0604020202020204" pitchFamily="34" charset="0"/>
            </a:endParaRP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8</a:t>
            </a:fld>
            <a:endParaRPr lang="nl-NL"/>
          </a:p>
        </p:txBody>
      </p:sp>
    </p:spTree>
    <p:extLst>
      <p:ext uri="{BB962C8B-B14F-4D97-AF65-F5344CB8AC3E}">
        <p14:creationId xmlns:p14="http://schemas.microsoft.com/office/powerpoint/2010/main" val="373884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171CB7A-616C-4749-AD44-3C98B3D2B626}"/>
              </a:ext>
            </a:extLst>
          </p:cNvPr>
          <p:cNvSpPr>
            <a:spLocks noGrp="1"/>
          </p:cNvSpPr>
          <p:nvPr>
            <p:ph type="title"/>
          </p:nvPr>
        </p:nvSpPr>
        <p:spPr>
          <a:xfrm>
            <a:off x="695325" y="301013"/>
            <a:ext cx="10366251" cy="635337"/>
          </a:xfrm>
        </p:spPr>
        <p:txBody>
          <a:bodyPr/>
          <a:lstStyle/>
          <a:p>
            <a:r>
              <a:rPr lang="nl-NL" dirty="0"/>
              <a:t>Wat adviseren jullie de gemeenten ten aanzien van kansen langs de snel-, spoor- en waterwegen in de regio? (SESSIE 2)</a:t>
            </a:r>
          </a:p>
        </p:txBody>
      </p:sp>
      <p:sp>
        <p:nvSpPr>
          <p:cNvPr id="11" name="Tijdelijke aanduiding voor inhoud 10">
            <a:extLst>
              <a:ext uri="{FF2B5EF4-FFF2-40B4-BE49-F238E27FC236}">
                <a16:creationId xmlns:a16="http://schemas.microsoft.com/office/drawing/2014/main" id="{4DA57116-75F5-4C26-8CC0-0CC80BEF00CE}"/>
              </a:ext>
            </a:extLst>
          </p:cNvPr>
          <p:cNvSpPr>
            <a:spLocks noGrp="1"/>
          </p:cNvSpPr>
          <p:nvPr>
            <p:ph idx="1"/>
          </p:nvPr>
        </p:nvSpPr>
        <p:spPr>
          <a:xfrm>
            <a:off x="695325" y="1283368"/>
            <a:ext cx="10967286" cy="4647159"/>
          </a:xfrm>
        </p:spPr>
        <p:txBody>
          <a:bodyPr/>
          <a:lstStyle/>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Samenwerken en afstemmen. Boven RES niveau. Opnemen in lokaal beleid dat keuze van buurgemeente keuze van eigen gemeente beïnvloedt</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Maak de opgaven gemeenschappelijk (uitwisselbaar) tussen gemeente.</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Interessant (niet langs natuurlijke waterwegen): en zorg wel dat je als regio daarvoor kiest. Anders wordt het nog steeds versnipperd. </a:t>
            </a:r>
            <a:r>
              <a:rPr lang="nl-NL" sz="1800" b="1" i="0" u="none" strike="noStrike" kern="1200" dirty="0">
                <a:solidFill>
                  <a:srgbClr val="233D5A"/>
                </a:solidFill>
                <a:effectLst/>
                <a:latin typeface="Open Sans Light" panose="020B0604020202020204" charset="0"/>
              </a:rPr>
              <a:t>(NMU)</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Betrek beheerders weg / spoor / water!</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Maak er prioriteit van, </a:t>
            </a:r>
            <a:r>
              <a:rPr lang="nl-NL" sz="1800" b="0" i="0" u="none" strike="noStrike" kern="1200" dirty="0" err="1">
                <a:solidFill>
                  <a:srgbClr val="233D5A"/>
                </a:solidFill>
                <a:effectLst/>
                <a:latin typeface="Open Sans Light" panose="020B0604020202020204" charset="0"/>
              </a:rPr>
              <a:t>bvk</a:t>
            </a:r>
            <a:r>
              <a:rPr lang="nl-NL" sz="1800" b="0" i="0" u="none" strike="noStrike" kern="1200" dirty="0">
                <a:solidFill>
                  <a:srgbClr val="233D5A"/>
                </a:solidFill>
                <a:effectLst/>
                <a:latin typeface="Open Sans Light" panose="020B0604020202020204" charset="0"/>
              </a:rPr>
              <a:t> in combinatie wind-zon, zodat er iets zichtbaar gebeurt. Daarna ruimte in de zin van acceptatie voor andere locaties</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Kijk naar alle (provinciale en nationale) belangen die daar van toepassing zijn. Het is een lappendeken!</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Organiseer overleg tussen gemeenten die aan dezelfde “wegen” liggen</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Voor wind: van een afstandje is koppeling met infra niet waarneembaar.  Kijk ook naar netaansluiting en denk ik clustering.  </a:t>
            </a:r>
            <a:r>
              <a:rPr lang="nl-NL" sz="1800" b="1" i="0" u="none" strike="noStrike" kern="1200" dirty="0">
                <a:solidFill>
                  <a:srgbClr val="233D5A"/>
                </a:solidFill>
                <a:effectLst/>
                <a:latin typeface="Open Sans Light" panose="020B0604020202020204" charset="0"/>
              </a:rPr>
              <a:t>(Eneco)</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Vanuit het elektriciteitsnet bezien liggen er eveneens kansen. Probeer dit samen met naburige gemeenten te doen. Zoveel mogelijk clusteren. </a:t>
            </a:r>
            <a:r>
              <a:rPr lang="nl-NL" sz="1800" b="1" i="0" u="none" strike="noStrike" kern="1200" dirty="0">
                <a:solidFill>
                  <a:srgbClr val="233D5A"/>
                </a:solidFill>
                <a:effectLst/>
                <a:latin typeface="Open Sans Light" panose="020B0604020202020204" charset="0"/>
              </a:rPr>
              <a:t>(</a:t>
            </a:r>
            <a:r>
              <a:rPr lang="nl-NL" sz="1800" b="1" i="0" u="none" strike="noStrike" kern="1200" dirty="0" err="1">
                <a:solidFill>
                  <a:srgbClr val="233D5A"/>
                </a:solidFill>
                <a:effectLst/>
                <a:latin typeface="Open Sans Light" panose="020B0604020202020204" charset="0"/>
              </a:rPr>
              <a:t>Stedin</a:t>
            </a:r>
            <a:r>
              <a:rPr lang="nl-NL" sz="1800" b="1" i="0" u="none" strike="noStrike" kern="1200" dirty="0">
                <a:solidFill>
                  <a:srgbClr val="233D5A"/>
                </a:solidFill>
                <a:effectLst/>
                <a:latin typeface="Open Sans Light" panose="020B0604020202020204" charset="0"/>
              </a:rPr>
              <a:t>)</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Zorg dat natuurlijke systemen niet worden afgesloten. Investeer ook in robuuste natuur. </a:t>
            </a:r>
            <a:r>
              <a:rPr lang="nl-NL" sz="1800" b="1" i="0" u="none" strike="noStrike" kern="1200" dirty="0">
                <a:solidFill>
                  <a:srgbClr val="233D5A"/>
                </a:solidFill>
                <a:effectLst/>
                <a:latin typeface="Open Sans Light" panose="020B0604020202020204" charset="0"/>
              </a:rPr>
              <a:t>(NMU)</a:t>
            </a:r>
            <a:endParaRPr lang="nl-NL" sz="4000" b="0" i="0" u="none" strike="noStrike" dirty="0">
              <a:effectLst/>
              <a:latin typeface="Arial" panose="020B0604020202020204" pitchFamily="34" charset="0"/>
            </a:endParaRPr>
          </a:p>
          <a:p>
            <a:pPr marL="0" algn="l" rtl="0" eaLnBrk="1" fontAlgn="b" latinLnBrk="0" hangingPunct="1">
              <a:spcBef>
                <a:spcPts val="0"/>
              </a:spcBef>
              <a:spcAft>
                <a:spcPts val="300"/>
              </a:spcAft>
            </a:pPr>
            <a:r>
              <a:rPr lang="nl-NL" sz="1800" b="0" i="0" u="none" strike="noStrike" kern="1200" dirty="0">
                <a:solidFill>
                  <a:srgbClr val="233D5A"/>
                </a:solidFill>
                <a:effectLst/>
                <a:latin typeface="Open Sans Light" panose="020B0604020202020204" charset="0"/>
              </a:rPr>
              <a:t>De 5+mw windturbines zullen lang niet overal langs wegen inpasbaar zijn vanwege allerlei andere omgevingsfactoren (afstand tot woningen, afstand tot (buis)leidingen etc. Zon is makkelijker inpasbaar, de vraag is: waar willen we het?</a:t>
            </a:r>
            <a:endParaRPr lang="nl-NL" sz="4000" b="0" i="0" u="none" strike="noStrike" dirty="0">
              <a:effectLst/>
              <a:latin typeface="Arial" panose="020B0604020202020204" pitchFamily="34" charset="0"/>
            </a:endParaRPr>
          </a:p>
        </p:txBody>
      </p:sp>
      <p:sp>
        <p:nvSpPr>
          <p:cNvPr id="4" name="Tijdelijke aanduiding voor datum 3">
            <a:extLst>
              <a:ext uri="{FF2B5EF4-FFF2-40B4-BE49-F238E27FC236}">
                <a16:creationId xmlns:a16="http://schemas.microsoft.com/office/drawing/2014/main" id="{381B97CC-27D2-430E-A4FD-FD2F6C9B0ABA}"/>
              </a:ext>
            </a:extLst>
          </p:cNvPr>
          <p:cNvSpPr>
            <a:spLocks noGrp="1"/>
          </p:cNvSpPr>
          <p:nvPr>
            <p:ph type="dt" sz="half" idx="10"/>
          </p:nvPr>
        </p:nvSpPr>
        <p:spPr/>
        <p:txBody>
          <a:bodyPr/>
          <a:lstStyle/>
          <a:p>
            <a:fld id="{BFE3411D-B9B8-4419-B5AA-AFBB75854EC6}" type="datetime1">
              <a:rPr lang="en-US" smtClean="0"/>
              <a:t>11/19/2020</a:t>
            </a:fld>
            <a:endParaRPr lang="nl-NL"/>
          </a:p>
        </p:txBody>
      </p:sp>
      <p:sp>
        <p:nvSpPr>
          <p:cNvPr id="5" name="Tijdelijke aanduiding voor voettekst 4">
            <a:extLst>
              <a:ext uri="{FF2B5EF4-FFF2-40B4-BE49-F238E27FC236}">
                <a16:creationId xmlns:a16="http://schemas.microsoft.com/office/drawing/2014/main" id="{384A46EA-F51F-4755-B434-035B7B416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73770-DBA4-4CB2-B6B9-4947A9CC274A}"/>
              </a:ext>
            </a:extLst>
          </p:cNvPr>
          <p:cNvSpPr>
            <a:spLocks noGrp="1"/>
          </p:cNvSpPr>
          <p:nvPr>
            <p:ph type="sldNum" sz="quarter" idx="12"/>
          </p:nvPr>
        </p:nvSpPr>
        <p:spPr/>
        <p:txBody>
          <a:bodyPr/>
          <a:lstStyle/>
          <a:p>
            <a:fld id="{63D2515C-A37A-744F-8DA2-E1C9190E5349}" type="slidenum">
              <a:rPr lang="nl-NL" smtClean="0"/>
              <a:pPr/>
              <a:t>9</a:t>
            </a:fld>
            <a:endParaRPr lang="nl-NL"/>
          </a:p>
        </p:txBody>
      </p:sp>
    </p:spTree>
    <p:extLst>
      <p:ext uri="{BB962C8B-B14F-4D97-AF65-F5344CB8AC3E}">
        <p14:creationId xmlns:p14="http://schemas.microsoft.com/office/powerpoint/2010/main" val="594311015"/>
      </p:ext>
    </p:extLst>
  </p:cSld>
  <p:clrMapOvr>
    <a:masterClrMapping/>
  </p:clrMapOvr>
</p:sld>
</file>

<file path=ppt/theme/theme1.xml><?xml version="1.0" encoding="utf-8"?>
<a:theme xmlns:a="http://schemas.openxmlformats.org/drawingml/2006/main" name="Kantoorthema">
  <a:themeElements>
    <a:clrScheme name="RES">
      <a:dk1>
        <a:srgbClr val="233D5A"/>
      </a:dk1>
      <a:lt1>
        <a:srgbClr val="FFFFFF"/>
      </a:lt1>
      <a:dk2>
        <a:srgbClr val="1D344D"/>
      </a:dk2>
      <a:lt2>
        <a:srgbClr val="E4F3F3"/>
      </a:lt2>
      <a:accent1>
        <a:srgbClr val="007B9B"/>
      </a:accent1>
      <a:accent2>
        <a:srgbClr val="A8D8D8"/>
      </a:accent2>
      <a:accent3>
        <a:srgbClr val="82CAC9"/>
      </a:accent3>
      <a:accent4>
        <a:srgbClr val="C8E6E5"/>
      </a:accent4>
      <a:accent5>
        <a:srgbClr val="FFC000"/>
      </a:accent5>
      <a:accent6>
        <a:srgbClr val="FEE599"/>
      </a:accent6>
      <a:hlink>
        <a:srgbClr val="0563C1"/>
      </a:hlink>
      <a:folHlink>
        <a:srgbClr val="954F72"/>
      </a:folHlink>
    </a:clrScheme>
    <a:fontScheme name="Open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emplate OpenSans GH-2" id="{3EFD0D3C-CF62-044A-A6D5-E0EF056618A6}" vid="{E1E880AE-BA01-4A4F-985C-7FA78F36AB9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DACE59FA4B6C4D8D5795234112D6BC" ma:contentTypeVersion="13" ma:contentTypeDescription="Create a new document." ma:contentTypeScope="" ma:versionID="0b1b0896392b65a4fab7efdbf41e9430">
  <xsd:schema xmlns:xsd="http://www.w3.org/2001/XMLSchema" xmlns:xs="http://www.w3.org/2001/XMLSchema" xmlns:p="http://schemas.microsoft.com/office/2006/metadata/properties" xmlns:ns2="f91e6223-d6f6-4592-b955-e2fabf1b201d" xmlns:ns3="de0172d0-7cdd-4d41-8580-cc00a66a5b7d" targetNamespace="http://schemas.microsoft.com/office/2006/metadata/properties" ma:root="true" ma:fieldsID="acc496a3566b1b72ccab10dd90384151" ns2:_="" ns3:_="">
    <xsd:import namespace="f91e6223-d6f6-4592-b955-e2fabf1b201d"/>
    <xsd:import namespace="de0172d0-7cdd-4d41-8580-cc00a66a5b7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Date_x0020_and_x0020_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e6223-d6f6-4592-b955-e2fabf1b20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_x0020_and_x0020_Time" ma:index="18" nillable="true" ma:displayName="Date and Time" ma:default="[today]" ma:format="DateTime" ma:internalName="Date_x0020_and_x0020_Tim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0172d0-7cdd-4d41-8580-cc00a66a5b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_x0020_and_x0020_Time xmlns="f91e6223-d6f6-4592-b955-e2fabf1b201d">2020-11-05T15:23:59+00:00</Date_x0020_and_x0020_Ti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8B086-2B1C-4A68-83A0-2384B6BBE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e6223-d6f6-4592-b955-e2fabf1b201d"/>
    <ds:schemaRef ds:uri="de0172d0-7cdd-4d41-8580-cc00a66a5b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C92448-9E90-4E47-997B-8014DF4091F7}">
  <ds:schemaRefs>
    <ds:schemaRef ds:uri="http://schemas.microsoft.com/office/2006/metadata/properties"/>
    <ds:schemaRef ds:uri="f91e6223-d6f6-4592-b955-e2fabf1b201d"/>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de0172d0-7cdd-4d41-8580-cc00a66a5b7d"/>
    <ds:schemaRef ds:uri="http://www.w3.org/XML/1998/namespace"/>
    <ds:schemaRef ds:uri="http://purl.org/dc/terms/"/>
  </ds:schemaRefs>
</ds:datastoreItem>
</file>

<file path=customXml/itemProps3.xml><?xml version="1.0" encoding="utf-8"?>
<ds:datastoreItem xmlns:ds="http://schemas.openxmlformats.org/officeDocument/2006/customXml" ds:itemID="{930413EA-D4D8-4EC6-BB88-298532A02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117</TotalTime>
  <Words>2323</Words>
  <Application>Microsoft Office PowerPoint</Application>
  <PresentationFormat>Breedbeeld</PresentationFormat>
  <Paragraphs>146</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Filson Pro Regular</vt:lpstr>
      <vt:lpstr>Arial</vt:lpstr>
      <vt:lpstr>Open Sans</vt:lpstr>
      <vt:lpstr>Open Sans Light</vt:lpstr>
      <vt:lpstr>Kantoorthema</vt:lpstr>
      <vt:lpstr>Stakeholderbijeenkomst RESU16  Elektriciteitsatelier – onderdeel zoekgebieden</vt:lpstr>
      <vt:lpstr>Vragen mentimeter</vt:lpstr>
      <vt:lpstr>Concrete acties en afspraken voortkomend uit de discussie</vt:lpstr>
      <vt:lpstr>Wat kunt u de gemeenten aanbieden als hulp bij het concretiseren van zoekgebieden /  lokale zoekproces? (SESSIE 1) </vt:lpstr>
      <vt:lpstr>Wat kunt u de gemeenten aanbieden als hulp bij het concretiseren van zoekgebieden /  lokale zoekproces? (SESSIE 1) </vt:lpstr>
      <vt:lpstr>Wat kunt u de gemeenten aanbieden als hulp bij het concretiseren van zoekgebieden /  lokale zoekproces? (SESSIE 2) </vt:lpstr>
      <vt:lpstr>Wat kunt u de gemeenten aanbieden als hulp bij het concretiseren van zoekgebieden /  lokale zoekproces? (SESSIE 2) </vt:lpstr>
      <vt:lpstr>Wat adviseren jullie de gemeenten ten aanzien van kansen langs de snel-, spoor- en waterwegen in de regio? (SESSIE 1)</vt:lpstr>
      <vt:lpstr>Wat adviseren jullie de gemeenten ten aanzien van kansen langs de snel-, spoor- en waterwegen in de regio? (SESSIE 2)</vt:lpstr>
      <vt:lpstr>Stakeholderbijeenkomst RESU16  Participatie </vt:lpstr>
      <vt:lpstr>Stakeholderbijeenkomst RESU16  Elektriciteitsatelier – onderdeel participatie </vt:lpstr>
      <vt:lpstr>Vraag en opzet</vt:lpstr>
      <vt:lpstr>Regionale stakeholders</vt:lpstr>
      <vt:lpstr>Lokale participatieproces</vt:lpstr>
      <vt:lpstr>Participatie burgers </vt:lpstr>
      <vt:lpstr>Concluderende aanbevelingen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Onderwerp: onderwerp</dc:title>
  <dc:subject/>
  <dc:creator>Nicky Struijker Boudier</dc:creator>
  <cp:keywords/>
  <dc:description/>
  <cp:lastModifiedBy>Simone Ketelaars</cp:lastModifiedBy>
  <cp:revision>15</cp:revision>
  <dcterms:created xsi:type="dcterms:W3CDTF">2019-06-23T13:20:51Z</dcterms:created>
  <dcterms:modified xsi:type="dcterms:W3CDTF">2020-11-19T13:23:14Z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0x01010045DACE59FA4B6C4D8D5795234112D6BC</vt:lpwstr>
  </property>
</Properties>
</file>